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58" r:id="rId3"/>
    <p:sldId id="295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5" r:id="rId12"/>
    <p:sldId id="265" r:id="rId13"/>
    <p:sldId id="286" r:id="rId14"/>
    <p:sldId id="293" r:id="rId15"/>
    <p:sldId id="289" r:id="rId16"/>
    <p:sldId id="290" r:id="rId17"/>
    <p:sldId id="291" r:id="rId18"/>
    <p:sldId id="292" r:id="rId19"/>
    <p:sldId id="279" r:id="rId20"/>
    <p:sldId id="283" r:id="rId21"/>
    <p:sldId id="285" r:id="rId22"/>
    <p:sldId id="269" r:id="rId23"/>
    <p:sldId id="288" r:id="rId24"/>
    <p:sldId id="281" r:id="rId25"/>
    <p:sldId id="271" r:id="rId26"/>
    <p:sldId id="27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22" autoAdjust="0"/>
  </p:normalViewPr>
  <p:slideViewPr>
    <p:cSldViewPr>
      <p:cViewPr>
        <p:scale>
          <a:sx n="75" d="100"/>
          <a:sy n="75" d="100"/>
        </p:scale>
        <p:origin x="-7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u="none"/>
            </a:lvl1pPr>
          </a:lstStyle>
          <a:p>
            <a:pPr>
              <a:defRPr/>
            </a:pPr>
            <a:fld id="{B400498E-095A-4F3E-B20D-8DCD344AD578}" type="datetimeFigureOut">
              <a:rPr lang="en-US"/>
              <a:pPr>
                <a:defRPr/>
              </a:pPr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u="none"/>
            </a:lvl1pPr>
          </a:lstStyle>
          <a:p>
            <a:pPr>
              <a:defRPr/>
            </a:pPr>
            <a:fld id="{AACAA2DC-607A-4BFE-A645-0AA60C20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61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5E1ECE-CCC8-4439-840A-B199BBF2D520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9595493-46B1-4D1D-A6C9-209D36D47102}" type="slidenum">
              <a:rPr lang="en-US" sz="1200" u="none"/>
              <a:pPr algn="r" eaLnBrk="1" hangingPunct="1"/>
              <a:t>17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1FA8EA-9368-4ABB-BF4F-C02395E3F70D}" type="slidenum">
              <a:rPr lang="en-US" sz="1200" u="none"/>
              <a:pPr algn="r" eaLnBrk="1" hangingPunct="1"/>
              <a:t>18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32DDCB-F3C9-4FEB-A887-AB3801F9159C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302B8C0-3FFE-4DBD-94D7-CD2725EDE5F5}" type="slidenum">
              <a:rPr lang="en-US" sz="1200" u="none"/>
              <a:pPr algn="r" eaLnBrk="1" hangingPunct="1"/>
              <a:t>20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1847ED-F026-46AF-B23A-AECAFB335AF4}" type="slidenum">
              <a:rPr lang="en-US" sz="1200" u="none"/>
              <a:pPr algn="r" eaLnBrk="1" hangingPunct="1"/>
              <a:t>21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D49515-B987-411E-BE2A-4EBD07DDF077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24B2-B2BC-4229-AFBD-073D90D4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0AF6-14C5-4235-9608-24532F88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789F-9A7F-4C0F-8EEB-B1160C2B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D132D-0BA5-44CB-993D-AA6AAD0E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8F73-D421-4513-8C8C-12539215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9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06083-35D3-41AB-967D-B250861BB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0E64-70A3-4ED3-9811-58F180CA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A0CE-DA1C-49C0-8BD2-82286F6AB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0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9741-66AC-4EE1-8ACA-A6B8D99C1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E56B-3C8A-4FF3-BFBD-63AA1766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4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C403-A0C3-47A3-B298-E02A0768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3366F1F3-7AFB-42B4-B07F-08D50463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33" Type="http://schemas.openxmlformats.org/officeDocument/2006/relationships/image" Target="../media/image47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32" Type="http://schemas.openxmlformats.org/officeDocument/2006/relationships/image" Target="../media/image46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31" Type="http://schemas.openxmlformats.org/officeDocument/2006/relationships/image" Target="../media/image45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Relationship Id="rId30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ishJunp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1584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05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5715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Tự nhiên và Xã hội</a:t>
            </a:r>
            <a:endParaRPr lang="vi-VN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9" descr="3DBUTT~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3DBUTT~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14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3DBIRD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3DBIRD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fishJunp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fishJunp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5375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animatedFis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fishJunp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048000"/>
            <a:ext cx="2397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animatedFis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4145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animatedFis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animatedFis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itle 24"/>
          <p:cNvSpPr>
            <a:spLocks noGrp="1"/>
          </p:cNvSpPr>
          <p:nvPr>
            <p:ph type="title"/>
          </p:nvPr>
        </p:nvSpPr>
        <p:spPr>
          <a:xfrm>
            <a:off x="152400" y="-315218"/>
            <a:ext cx="8229600" cy="1077218"/>
          </a:xfrm>
        </p:spPr>
        <p:txBody>
          <a:bodyPr>
            <a:spAutoFit/>
          </a:bodyPr>
          <a:lstStyle/>
          <a:p>
            <a:pPr marL="484188"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ộp_Văn_Bản 7"/>
          <p:cNvSpPr txBox="1">
            <a:spLocks noChangeArrowheads="1"/>
          </p:cNvSpPr>
          <p:nvPr/>
        </p:nvSpPr>
        <p:spPr bwMode="auto">
          <a:xfrm>
            <a:off x="1828800" y="2855893"/>
            <a:ext cx="5791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u="none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.VnTime" pitchFamily="34" charset="0"/>
              </a:rPr>
              <a:t> </a:t>
            </a:r>
            <a:r>
              <a:rPr lang="en-US" sz="4000" b="1" u="none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LỚP 2</a:t>
            </a:r>
          </a:p>
          <a:p>
            <a:pPr algn="ctr" eaLnBrk="1" hangingPunct="1"/>
            <a:r>
              <a:rPr lang="en-US" sz="4000" b="1" u="none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TUẦN 7</a:t>
            </a:r>
            <a:endParaRPr lang="en-US" sz="4000" b="1" u="none" dirty="0"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13716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none" dirty="0" smtClean="0"/>
              <a:t>1.Một </a:t>
            </a:r>
            <a:r>
              <a:rPr lang="en-US" sz="2400" b="1" u="none" dirty="0" err="1"/>
              <a:t>ngày</a:t>
            </a:r>
            <a:r>
              <a:rPr lang="en-US" sz="2400" b="1" u="none" dirty="0"/>
              <a:t>, </a:t>
            </a:r>
            <a:r>
              <a:rPr lang="en-US" sz="2400" b="1" u="none" dirty="0" err="1"/>
              <a:t>em</a:t>
            </a:r>
            <a:r>
              <a:rPr lang="en-US" sz="2400" b="1" u="none" dirty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</a:t>
            </a:r>
            <a:r>
              <a:rPr lang="en-US" sz="2400" b="1" u="none" dirty="0" err="1"/>
              <a:t>mấy</a:t>
            </a:r>
            <a:r>
              <a:rPr lang="en-US" sz="2400" b="1" u="none" dirty="0"/>
              <a:t> </a:t>
            </a:r>
            <a:r>
              <a:rPr lang="en-US" sz="2400" b="1" u="none" dirty="0" err="1"/>
              <a:t>bữa</a:t>
            </a:r>
            <a:r>
              <a:rPr lang="en-US" sz="2400" b="1" u="none" dirty="0"/>
              <a:t> </a:t>
            </a:r>
            <a:r>
              <a:rPr lang="en-US" sz="2400" b="1" u="none" dirty="0" err="1"/>
              <a:t>chính</a:t>
            </a:r>
            <a:r>
              <a:rPr lang="en-US" sz="2400" b="1" u="none" dirty="0"/>
              <a:t>? </a:t>
            </a:r>
            <a:r>
              <a:rPr lang="en-US" sz="2400" b="1" u="none" dirty="0" err="1"/>
              <a:t>Đó</a:t>
            </a:r>
            <a:r>
              <a:rPr lang="en-US" sz="2400" b="1" u="none" dirty="0"/>
              <a:t> là </a:t>
            </a:r>
            <a:r>
              <a:rPr lang="en-US" sz="2400" b="1" u="none" dirty="0" err="1"/>
              <a:t>những</a:t>
            </a:r>
            <a:r>
              <a:rPr lang="en-US" sz="2400" b="1" u="none" dirty="0"/>
              <a:t> </a:t>
            </a:r>
            <a:r>
              <a:rPr lang="en-US" sz="2400" b="1" u="none" dirty="0" err="1"/>
              <a:t>bữa</a:t>
            </a:r>
            <a:r>
              <a:rPr lang="en-US" sz="2400" b="1" u="none" dirty="0"/>
              <a:t> </a:t>
            </a:r>
            <a:r>
              <a:rPr lang="en-US" sz="2400" b="1" u="none" dirty="0" err="1"/>
              <a:t>nào</a:t>
            </a:r>
            <a:r>
              <a:rPr lang="en-US" sz="2400" b="1" u="none" dirty="0"/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24384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none" dirty="0" smtClean="0"/>
              <a:t>2. </a:t>
            </a:r>
            <a:r>
              <a:rPr lang="en-US" sz="2400" b="1" u="none" dirty="0" err="1" smtClean="0"/>
              <a:t>Ngoài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3 </a:t>
            </a:r>
            <a:r>
              <a:rPr lang="en-US" sz="2400" b="1" u="none" dirty="0" err="1"/>
              <a:t>bữa</a:t>
            </a:r>
            <a:r>
              <a:rPr lang="en-US" sz="2400" b="1" u="none" dirty="0"/>
              <a:t> </a:t>
            </a:r>
            <a:r>
              <a:rPr lang="en-US" sz="2400" b="1" u="none" dirty="0" err="1"/>
              <a:t>chính</a:t>
            </a:r>
            <a:r>
              <a:rPr lang="en-US" sz="2400" b="1" u="none" dirty="0"/>
              <a:t>, </a:t>
            </a:r>
            <a:r>
              <a:rPr lang="en-US" sz="2400" b="1" u="none" dirty="0" err="1"/>
              <a:t>em</a:t>
            </a:r>
            <a:r>
              <a:rPr lang="en-US" sz="2400" b="1" u="none" dirty="0"/>
              <a:t> </a:t>
            </a:r>
            <a:r>
              <a:rPr lang="en-US" sz="2400" b="1" u="none" dirty="0" err="1"/>
              <a:t>còn</a:t>
            </a:r>
            <a:r>
              <a:rPr lang="en-US" sz="2400" b="1" u="none" dirty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</a:t>
            </a:r>
            <a:r>
              <a:rPr lang="en-US" sz="2400" b="1" u="none" dirty="0" err="1"/>
              <a:t>và</a:t>
            </a:r>
            <a:r>
              <a:rPr lang="en-US" sz="2400" b="1" u="none" dirty="0"/>
              <a:t>  </a:t>
            </a:r>
            <a:r>
              <a:rPr lang="en-US" sz="2400" b="1" u="none" dirty="0" err="1"/>
              <a:t>uống</a:t>
            </a:r>
            <a:r>
              <a:rPr lang="en-US" sz="2400" b="1" u="none" dirty="0"/>
              <a:t> </a:t>
            </a:r>
            <a:r>
              <a:rPr lang="en-US" sz="2400" b="1" u="none" dirty="0" err="1"/>
              <a:t>thêm</a:t>
            </a:r>
            <a:r>
              <a:rPr lang="en-US" sz="2400" b="1" u="none" dirty="0"/>
              <a:t> </a:t>
            </a:r>
            <a:r>
              <a:rPr lang="en-US" sz="2400" b="1" u="none" dirty="0" err="1"/>
              <a:t>gì</a:t>
            </a:r>
            <a:r>
              <a:rPr lang="en-US" sz="2400" b="1" u="none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2895600"/>
            <a:ext cx="7239000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Kết luận 1:</a:t>
            </a:r>
            <a:r>
              <a:rPr lang="en-US" sz="2400" b="1" u="none">
                <a:solidFill>
                  <a:srgbClr val="000000"/>
                </a:solidFill>
              </a:rPr>
              <a:t> </a:t>
            </a:r>
          </a:p>
          <a:p>
            <a:r>
              <a:rPr lang="en-US" sz="2400" b="1" u="none">
                <a:solidFill>
                  <a:srgbClr val="000000"/>
                </a:solidFill>
              </a:rPr>
              <a:t>      - Mỗi ngày cần ăn đủ 3 bữa</a:t>
            </a:r>
          </a:p>
          <a:p>
            <a:r>
              <a:rPr lang="en-US" sz="2400" b="1" u="none">
                <a:solidFill>
                  <a:srgbClr val="000000"/>
                </a:solidFill>
              </a:rPr>
              <a:t>      - Uống đủ nước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5400" y="3276600"/>
            <a:ext cx="255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none"/>
              <a:t>( Sáng, trưa, tối)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733800" y="3657600"/>
            <a:ext cx="11445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57400" y="4038600"/>
            <a:ext cx="11445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352800" y="3657600"/>
            <a:ext cx="438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none"/>
              <a:t>(Trẻ em từ 1 lít đến 1 lít rưỡi)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04800" y="457200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2</a:t>
            </a:r>
            <a:r>
              <a:rPr lang="en-US" sz="2400" b="1" u="none" dirty="0"/>
              <a:t>:Thảo </a:t>
            </a:r>
            <a:r>
              <a:rPr lang="en-US" sz="2400" b="1" u="none" dirty="0" err="1"/>
              <a:t>luận</a:t>
            </a:r>
            <a:r>
              <a:rPr lang="en-US" sz="2400" b="1" u="none" dirty="0"/>
              <a:t> </a:t>
            </a:r>
            <a:r>
              <a:rPr lang="en-US" sz="2400" b="1" u="none" dirty="0" err="1"/>
              <a:t>nhóm</a:t>
            </a:r>
            <a:endParaRPr lang="en-US" b="1" u="none" dirty="0"/>
          </a:p>
        </p:txBody>
      </p:sp>
      <p:sp>
        <p:nvSpPr>
          <p:cNvPr id="11270" name="TextBox 36"/>
          <p:cNvSpPr txBox="1">
            <a:spLocks noChangeArrowheads="1"/>
          </p:cNvSpPr>
          <p:nvPr/>
        </p:nvSpPr>
        <p:spPr bwMode="auto">
          <a:xfrm>
            <a:off x="304800" y="25908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none" dirty="0" smtClean="0"/>
              <a:t>1. </a:t>
            </a:r>
            <a:r>
              <a:rPr lang="en-US" sz="2400" b="1" u="none" dirty="0" err="1" smtClean="0"/>
              <a:t>Kể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tên</a:t>
            </a:r>
            <a:r>
              <a:rPr lang="en-US" sz="2400" b="1" u="none" dirty="0"/>
              <a:t> </a:t>
            </a:r>
            <a:r>
              <a:rPr lang="en-US" sz="2400" b="1" u="none" dirty="0" err="1"/>
              <a:t>một</a:t>
            </a:r>
            <a:r>
              <a:rPr lang="en-US" sz="2400" b="1" u="none" dirty="0"/>
              <a:t> </a:t>
            </a:r>
            <a:r>
              <a:rPr lang="en-US" sz="2400" b="1" u="none" dirty="0" err="1"/>
              <a:t>số</a:t>
            </a:r>
            <a:r>
              <a:rPr lang="en-US" sz="2400" b="1" u="none" dirty="0"/>
              <a:t> </a:t>
            </a:r>
            <a:r>
              <a:rPr lang="en-US" sz="2400" b="1" u="none" dirty="0" err="1"/>
              <a:t>loại</a:t>
            </a:r>
            <a:r>
              <a:rPr lang="en-US" sz="2400" b="1" u="none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r>
              <a:rPr lang="en-US" sz="2400" b="1" u="none" dirty="0"/>
              <a:t> </a:t>
            </a:r>
            <a:r>
              <a:rPr lang="en-US" sz="2400" b="1" u="none" dirty="0" err="1"/>
              <a:t>và</a:t>
            </a:r>
            <a:r>
              <a:rPr lang="en-US" sz="2400" b="1" u="none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 smtClean="0"/>
              <a:t>uống</a:t>
            </a:r>
            <a:r>
              <a:rPr lang="en-US" sz="2400" b="1" dirty="0" smtClean="0"/>
              <a:t> </a:t>
            </a:r>
            <a:r>
              <a:rPr lang="en-US" sz="2400" b="1" u="none" dirty="0" err="1"/>
              <a:t>bạn</a:t>
            </a:r>
            <a:r>
              <a:rPr lang="en-US" sz="2400" b="1" u="none" dirty="0"/>
              <a:t> </a:t>
            </a:r>
            <a:r>
              <a:rPr lang="en-US" sz="2400" b="1" u="none" dirty="0" err="1"/>
              <a:t>thường</a:t>
            </a:r>
            <a:r>
              <a:rPr lang="en-US" sz="2400" b="1" u="none" dirty="0"/>
              <a:t> </a:t>
            </a:r>
            <a:r>
              <a:rPr lang="en-US" sz="2400" b="1" u="none" dirty="0" err="1"/>
              <a:t>dùng</a:t>
            </a:r>
            <a:r>
              <a:rPr lang="en-US" sz="2400" b="1" u="none" dirty="0"/>
              <a:t> </a:t>
            </a:r>
            <a:r>
              <a:rPr lang="en-US" sz="2400" b="1" u="none" dirty="0" err="1"/>
              <a:t>hàng</a:t>
            </a:r>
            <a:r>
              <a:rPr lang="en-US" sz="2400" b="1" u="none" dirty="0"/>
              <a:t> </a:t>
            </a:r>
            <a:r>
              <a:rPr lang="en-US" sz="2400" b="1" u="none" dirty="0" err="1"/>
              <a:t>ngày</a:t>
            </a:r>
            <a:r>
              <a:rPr lang="en-US" sz="2400" b="1" u="none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1937" y="3886200"/>
            <a:ext cx="613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none" dirty="0"/>
              <a:t>2. Theo </a:t>
            </a:r>
            <a:r>
              <a:rPr lang="en-US" sz="2400" b="1" u="none" dirty="0" err="1"/>
              <a:t>em,mỗi</a:t>
            </a:r>
            <a:r>
              <a:rPr lang="en-US" sz="2400" b="1" u="none" dirty="0"/>
              <a:t> </a:t>
            </a:r>
            <a:r>
              <a:rPr lang="en-US" sz="2400" b="1" u="none" dirty="0" err="1"/>
              <a:t>bữa</a:t>
            </a:r>
            <a:r>
              <a:rPr lang="en-US" sz="2400" b="1" u="none" dirty="0"/>
              <a:t> </a:t>
            </a:r>
            <a:r>
              <a:rPr lang="en-US" sz="2400" b="1" u="none" dirty="0" err="1"/>
              <a:t>cần</a:t>
            </a:r>
            <a:r>
              <a:rPr lang="en-US" sz="2400" b="1" u="none" dirty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</a:t>
            </a:r>
            <a:r>
              <a:rPr lang="en-US" sz="2400" b="1" u="none" dirty="0" err="1"/>
              <a:t>như</a:t>
            </a:r>
            <a:r>
              <a:rPr lang="en-US" sz="2400" b="1" u="none" dirty="0"/>
              <a:t> </a:t>
            </a:r>
            <a:r>
              <a:rPr lang="en-US" sz="2400" b="1" u="none" dirty="0" err="1"/>
              <a:t>thế</a:t>
            </a:r>
            <a:r>
              <a:rPr lang="en-US" sz="2400" b="1" u="none" dirty="0"/>
              <a:t> </a:t>
            </a:r>
            <a:r>
              <a:rPr lang="en-US" sz="2400" b="1" u="none" dirty="0" err="1"/>
              <a:t>nào</a:t>
            </a:r>
            <a:r>
              <a:rPr lang="en-US" sz="2400" b="1" u="none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27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52400" y="2057400"/>
            <a:ext cx="8839200" cy="2057400"/>
          </a:xfrm>
          <a:prstGeom prst="wedgeEllipseCallout">
            <a:avLst>
              <a:gd name="adj1" fmla="val -19268"/>
              <a:gd name="adj2" fmla="val -723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Kết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3200" b="1" u="none" dirty="0" err="1" smtClean="0">
                <a:solidFill>
                  <a:schemeClr val="accent2"/>
                </a:solidFill>
              </a:rPr>
              <a:t>Mỗi</a:t>
            </a:r>
            <a:r>
              <a:rPr lang="en-US" sz="3200" b="1" u="none" dirty="0" smtClean="0">
                <a:solidFill>
                  <a:schemeClr val="accent2"/>
                </a:solidFill>
              </a:rPr>
              <a:t> </a:t>
            </a:r>
            <a:r>
              <a:rPr lang="en-US" sz="3200" b="1" u="none" dirty="0" err="1">
                <a:solidFill>
                  <a:schemeClr val="accent2"/>
                </a:solidFill>
              </a:rPr>
              <a:t>bữa</a:t>
            </a:r>
            <a:r>
              <a:rPr lang="en-US" sz="3200" b="1" u="none" dirty="0">
                <a:solidFill>
                  <a:schemeClr val="accent2"/>
                </a:solidFill>
              </a:rPr>
              <a:t> </a:t>
            </a:r>
            <a:r>
              <a:rPr lang="en-US" sz="3200" b="1" u="none" dirty="0" err="1">
                <a:solidFill>
                  <a:schemeClr val="accent2"/>
                </a:solidFill>
              </a:rPr>
              <a:t>cần</a:t>
            </a:r>
            <a:r>
              <a:rPr lang="en-US" sz="3200" b="1" u="none" dirty="0">
                <a:solidFill>
                  <a:schemeClr val="accent2"/>
                </a:solidFill>
              </a:rPr>
              <a:t> </a:t>
            </a:r>
            <a:r>
              <a:rPr lang="en-US" sz="3200" b="1" u="none" dirty="0" err="1">
                <a:solidFill>
                  <a:schemeClr val="accent2"/>
                </a:solidFill>
              </a:rPr>
              <a:t>ăn</a:t>
            </a:r>
            <a:r>
              <a:rPr lang="en-US" sz="3200" b="1" u="none" dirty="0">
                <a:solidFill>
                  <a:schemeClr val="accent2"/>
                </a:solidFill>
              </a:rPr>
              <a:t> </a:t>
            </a:r>
            <a:r>
              <a:rPr lang="en-US" sz="3200" b="1" u="none" dirty="0" err="1">
                <a:solidFill>
                  <a:schemeClr val="accent2"/>
                </a:solidFill>
              </a:rPr>
              <a:t>đủ</a:t>
            </a:r>
            <a:r>
              <a:rPr lang="en-US" sz="3200" b="1" u="none" dirty="0">
                <a:solidFill>
                  <a:schemeClr val="accent2"/>
                </a:solidFill>
              </a:rPr>
              <a:t> no, </a:t>
            </a:r>
            <a:r>
              <a:rPr lang="en-US" sz="3200" b="1" u="none" dirty="0" err="1" smtClean="0">
                <a:solidFill>
                  <a:schemeClr val="accent2"/>
                </a:solidFill>
              </a:rPr>
              <a:t>đủ</a:t>
            </a:r>
            <a:r>
              <a:rPr lang="en-US" sz="3200" b="1" u="none" dirty="0" smtClean="0">
                <a:solidFill>
                  <a:schemeClr val="accent2"/>
                </a:solidFill>
              </a:rPr>
              <a:t> </a:t>
            </a:r>
            <a:r>
              <a:rPr lang="en-US" sz="3200" b="1" u="none" dirty="0" err="1" smtClean="0">
                <a:solidFill>
                  <a:schemeClr val="accent2"/>
                </a:solidFill>
              </a:rPr>
              <a:t>chất</a:t>
            </a:r>
            <a:r>
              <a:rPr lang="en-US" sz="3200" b="1" u="none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50900" y="1219200"/>
            <a:ext cx="7988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/>
              <a:t>3</a:t>
            </a:r>
            <a:r>
              <a:rPr lang="en-US" sz="2800" u="none" dirty="0" smtClean="0"/>
              <a:t>. </a:t>
            </a:r>
            <a:r>
              <a:rPr lang="en-US" sz="2800" b="1" u="none" dirty="0" err="1" smtClean="0"/>
              <a:t>Em</a:t>
            </a:r>
            <a:r>
              <a:rPr lang="en-US" sz="2800" b="1" u="none" dirty="0" smtClean="0"/>
              <a:t> </a:t>
            </a:r>
            <a:r>
              <a:rPr lang="en-US" sz="2800" b="1" u="none" dirty="0" err="1"/>
              <a:t>hiểu</a:t>
            </a:r>
            <a:r>
              <a:rPr lang="en-US" sz="2800" b="1" u="none" dirty="0"/>
              <a:t> </a:t>
            </a:r>
            <a:r>
              <a:rPr lang="en-US" sz="2800" b="1" u="none" dirty="0" err="1"/>
              <a:t>ăn</a:t>
            </a:r>
            <a:r>
              <a:rPr lang="en-US" sz="2800" b="1" u="none" dirty="0"/>
              <a:t> </a:t>
            </a:r>
            <a:r>
              <a:rPr lang="en-US" sz="2800" b="1" u="none" dirty="0" err="1"/>
              <a:t>uống</a:t>
            </a:r>
            <a:r>
              <a:rPr lang="en-US" sz="2800" b="1" u="none" dirty="0"/>
              <a:t> </a:t>
            </a:r>
            <a:r>
              <a:rPr lang="en-US" sz="2800" b="1" u="none" dirty="0" err="1"/>
              <a:t>đầy</a:t>
            </a:r>
            <a:r>
              <a:rPr lang="en-US" sz="2800" b="1" u="none" dirty="0"/>
              <a:t> </a:t>
            </a:r>
            <a:r>
              <a:rPr lang="en-US" sz="2800" b="1" u="none" dirty="0" err="1"/>
              <a:t>đủ</a:t>
            </a:r>
            <a:r>
              <a:rPr lang="en-US" sz="2800" b="1" u="none" dirty="0"/>
              <a:t> là </a:t>
            </a:r>
            <a:r>
              <a:rPr lang="en-US" sz="2800" b="1" u="none" dirty="0" err="1"/>
              <a:t>như</a:t>
            </a:r>
            <a:r>
              <a:rPr lang="en-US" sz="2800" b="1" u="none" dirty="0"/>
              <a:t> </a:t>
            </a:r>
            <a:r>
              <a:rPr lang="en-US" sz="2800" b="1" u="none" dirty="0" err="1"/>
              <a:t>thế</a:t>
            </a:r>
            <a:r>
              <a:rPr lang="en-US" sz="2800" b="1" u="none" dirty="0"/>
              <a:t> </a:t>
            </a:r>
            <a:r>
              <a:rPr lang="en-US" sz="2800" b="1" u="none" dirty="0" err="1"/>
              <a:t>nào</a:t>
            </a:r>
            <a:r>
              <a:rPr lang="en-US" sz="2800" b="1" u="none" dirty="0"/>
              <a:t>?</a:t>
            </a:r>
            <a:endParaRPr lang="vi-VN" sz="2800" b="1" u="none" dirty="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85800" y="2917825"/>
            <a:ext cx="80772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err="1">
                <a:solidFill>
                  <a:srgbClr val="FF0000"/>
                </a:solidFill>
              </a:rPr>
              <a:t>Ăn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uống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đầy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đủ</a:t>
            </a:r>
            <a:r>
              <a:rPr lang="en-US" sz="2400" b="1" u="none" dirty="0">
                <a:solidFill>
                  <a:srgbClr val="FF0000"/>
                </a:solidFill>
              </a:rPr>
              <a:t> là </a:t>
            </a:r>
            <a:r>
              <a:rPr lang="en-US" sz="2400" b="1" u="none" dirty="0" err="1">
                <a:solidFill>
                  <a:srgbClr val="FF0000"/>
                </a:solidFill>
              </a:rPr>
              <a:t>ăn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đủ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mỗi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ngày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ba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bữa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 smtClean="0">
                <a:solidFill>
                  <a:srgbClr val="FF0000"/>
                </a:solidFill>
              </a:rPr>
              <a:t>chính</a:t>
            </a:r>
            <a:r>
              <a:rPr lang="en-US" sz="2400" b="1" u="none" dirty="0" smtClean="0">
                <a:solidFill>
                  <a:srgbClr val="FF0000"/>
                </a:solidFill>
              </a:rPr>
              <a:t> (</a:t>
            </a:r>
            <a:r>
              <a:rPr lang="en-US" sz="2400" b="1" u="none" dirty="0" err="1">
                <a:solidFill>
                  <a:srgbClr val="FF0000"/>
                </a:solidFill>
              </a:rPr>
              <a:t>bữa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sáng-bữa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trưa-bữa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tối</a:t>
            </a:r>
            <a:r>
              <a:rPr lang="en-US" sz="2400" b="1" u="none" dirty="0">
                <a:solidFill>
                  <a:srgbClr val="FF0000"/>
                </a:solidFill>
              </a:rPr>
              <a:t>), </a:t>
            </a:r>
            <a:r>
              <a:rPr lang="en-US" sz="2400" b="1" u="none" dirty="0" err="1">
                <a:solidFill>
                  <a:srgbClr val="FF0000"/>
                </a:solidFill>
              </a:rPr>
              <a:t>ăn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đủ</a:t>
            </a:r>
            <a:r>
              <a:rPr lang="en-US" sz="2400" b="1" u="none" dirty="0">
                <a:solidFill>
                  <a:srgbClr val="FF0000"/>
                </a:solidFill>
              </a:rPr>
              <a:t> no, </a:t>
            </a:r>
            <a:r>
              <a:rPr lang="en-US" sz="2400" b="1" u="none" dirty="0" err="1">
                <a:solidFill>
                  <a:srgbClr val="FF0000"/>
                </a:solidFill>
              </a:rPr>
              <a:t>đủ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chất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và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uống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đủ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nước</a:t>
            </a:r>
            <a:r>
              <a:rPr lang="en-US" sz="2400" b="1" u="none" dirty="0">
                <a:solidFill>
                  <a:srgbClr val="FF0000"/>
                </a:solidFill>
              </a:rPr>
              <a:t>.</a:t>
            </a:r>
            <a:endParaRPr lang="vi-VN" sz="2400" b="1" u="none" dirty="0">
              <a:solidFill>
                <a:srgbClr val="FF0000"/>
              </a:solidFill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 flipH="1">
            <a:off x="0" y="3124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  <p:bldP spid="665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14400" y="1219200"/>
            <a:ext cx="7924800" cy="4648200"/>
            <a:chOff x="0" y="2819400"/>
            <a:chExt cx="9144000" cy="4038600"/>
          </a:xfrm>
        </p:grpSpPr>
        <p:pic>
          <p:nvPicPr>
            <p:cNvPr id="58374" name="Picture 2" descr="C:\Users\Tuan\Documents\DA TA\Le Huyen\tru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819400"/>
              <a:ext cx="1981200" cy="213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5" name="Picture 3" descr="C:\Users\Tuan\Documents\DA TA\Le Huyen\c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6800"/>
              <a:ext cx="24003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4" descr="C:\Users\Tuan\Documents\DA TA\Le Huyen\cu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76800"/>
              <a:ext cx="26098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5" descr="C:\Users\Tuan\Documents\DA TA\Le Huyen\dui he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19400"/>
              <a:ext cx="2438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6" descr="C:\Users\Tuan\Documents\DA TA\Le Huyen\s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876800"/>
              <a:ext cx="19812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Picture 7" descr="C:\Users\Tuan\Documents\DA TA\Le Huyen\to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876800"/>
              <a:ext cx="2209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8" descr="C:\Users\Tuan\Documents\DA TA\Le Huyen\thi g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19400"/>
              <a:ext cx="231457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1" name="Picture 9" descr="C:\Users\Tuan\Documents\DA TA\Le Huyen\thi-truong-thit-heo-h1n1-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0"/>
              <a:ext cx="2438400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Oval 17"/>
          <p:cNvSpPr/>
          <p:nvPr/>
        </p:nvSpPr>
        <p:spPr>
          <a:xfrm>
            <a:off x="3581400" y="228600"/>
            <a:ext cx="2286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none" dirty="0" err="1">
                <a:solidFill>
                  <a:schemeClr val="tx1"/>
                </a:solidFill>
              </a:rPr>
              <a:t>Chất</a:t>
            </a:r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</a:rPr>
              <a:t>đạm</a:t>
            </a:r>
            <a:endParaRPr lang="en-US" sz="2400" b="1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1676400" y="2057400"/>
            <a:ext cx="525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Hoạt động 2</a:t>
            </a:r>
            <a:r>
              <a:rPr lang="en-US" sz="2400" b="1" u="none"/>
              <a:t>:Thảo luận nhóm</a:t>
            </a:r>
            <a:endParaRPr lang="en-US" b="1" u="none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800" y="1371600"/>
            <a:ext cx="8610600" cy="4800600"/>
            <a:chOff x="0" y="2819400"/>
            <a:chExt cx="9144001" cy="4038600"/>
          </a:xfrm>
        </p:grpSpPr>
        <p:grpSp>
          <p:nvGrpSpPr>
            <p:cNvPr id="59399" name="Group 12"/>
            <p:cNvGrpSpPr>
              <a:grpSpLocks/>
            </p:cNvGrpSpPr>
            <p:nvPr/>
          </p:nvGrpSpPr>
          <p:grpSpPr bwMode="auto">
            <a:xfrm>
              <a:off x="0" y="2819400"/>
              <a:ext cx="9144000" cy="4038600"/>
              <a:chOff x="0" y="2819400"/>
              <a:chExt cx="9144000" cy="4038600"/>
            </a:xfrm>
          </p:grpSpPr>
          <p:pic>
            <p:nvPicPr>
              <p:cNvPr id="59400" name="Picture 2" descr="C:\Users\Tuan\Documents\DA TA\Le Huyen\banh my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2819400"/>
                <a:ext cx="3048001" cy="205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1" name="Picture 3" descr="C:\Users\Tuan\Documents\DA TA\Le Huyen\bap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2819400"/>
                <a:ext cx="2819400" cy="205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2" name="Picture 4" descr="C:\Users\Tuan\Documents\DA TA\Le Huyen\ga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19400"/>
                <a:ext cx="3276600" cy="2037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3" name="Picture 5" descr="C:\Users\Tuan\Documents\DA TA\Le Huyen\image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876800"/>
                <a:ext cx="32766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4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4876800"/>
                <a:ext cx="29718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940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4800600"/>
              <a:ext cx="2819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14"/>
          <p:cNvSpPr/>
          <p:nvPr/>
        </p:nvSpPr>
        <p:spPr>
          <a:xfrm>
            <a:off x="3505200" y="2286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none" dirty="0" err="1">
                <a:solidFill>
                  <a:schemeClr val="tx1"/>
                </a:solidFill>
              </a:rPr>
              <a:t>Chất</a:t>
            </a:r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</a:rPr>
              <a:t>bột</a:t>
            </a:r>
            <a:endParaRPr lang="en-US" sz="2400" b="1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" y="1524000"/>
            <a:ext cx="4800600" cy="4724400"/>
            <a:chOff x="0" y="2743200"/>
            <a:chExt cx="9144000" cy="4114801"/>
          </a:xfrm>
        </p:grpSpPr>
        <p:pic>
          <p:nvPicPr>
            <p:cNvPr id="60423" name="Picture 3" descr="C:\Users\Tuan\Documents\DA TA\Le Huyen\ra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572001"/>
              <a:ext cx="44958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4" descr="C:\Users\Tuan\Documents\DA TA\Le Huyen\rau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0"/>
              <a:ext cx="4648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5" descr="C:\Users\Tuan\Documents\DA TA\Le Huyen\rau cu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46482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Picture 11" descr="ra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743200"/>
              <a:ext cx="4495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648200" y="1371600"/>
            <a:ext cx="4343400" cy="4876800"/>
            <a:chOff x="1143000" y="2819400"/>
            <a:chExt cx="6781800" cy="3959770"/>
          </a:xfrm>
        </p:grpSpPr>
        <p:pic>
          <p:nvPicPr>
            <p:cNvPr id="60428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19400"/>
              <a:ext cx="23717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9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19400"/>
              <a:ext cx="2295525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0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19400"/>
              <a:ext cx="2133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1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97970"/>
              <a:ext cx="22860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2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902" y="4810779"/>
              <a:ext cx="2180898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3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766" y="4795340"/>
              <a:ext cx="2286000" cy="198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18"/>
          <p:cNvSpPr/>
          <p:nvPr/>
        </p:nvSpPr>
        <p:spPr>
          <a:xfrm>
            <a:off x="5720030" y="457200"/>
            <a:ext cx="289057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none" dirty="0">
                <a:solidFill>
                  <a:schemeClr val="tx1"/>
                </a:solidFill>
              </a:rPr>
              <a:t>Vi </a:t>
            </a:r>
            <a:r>
              <a:rPr lang="en-US" sz="2800" b="1" u="none" dirty="0" err="1">
                <a:solidFill>
                  <a:schemeClr val="tx1"/>
                </a:solidFill>
              </a:rPr>
              <a:t>ta</a:t>
            </a:r>
            <a:r>
              <a:rPr lang="en-US" sz="2800" b="1" u="none" dirty="0">
                <a:solidFill>
                  <a:schemeClr val="tx1"/>
                </a:solidFill>
              </a:rPr>
              <a:t> min</a:t>
            </a:r>
          </a:p>
        </p:txBody>
      </p:sp>
      <p:sp>
        <p:nvSpPr>
          <p:cNvPr id="20" name="Oval 19"/>
          <p:cNvSpPr/>
          <p:nvPr/>
        </p:nvSpPr>
        <p:spPr>
          <a:xfrm>
            <a:off x="609600" y="533400"/>
            <a:ext cx="3200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none" dirty="0" err="1" smtClean="0">
                <a:solidFill>
                  <a:schemeClr val="tx1"/>
                </a:solidFill>
              </a:rPr>
              <a:t>Chất</a:t>
            </a:r>
            <a:r>
              <a:rPr lang="en-US" sz="2800" b="1" u="none" dirty="0" smtClean="0">
                <a:solidFill>
                  <a:schemeClr val="tx1"/>
                </a:solidFill>
              </a:rPr>
              <a:t> </a:t>
            </a:r>
            <a:r>
              <a:rPr lang="en-US" sz="2800" b="1" u="none" dirty="0" err="1" smtClean="0">
                <a:solidFill>
                  <a:schemeClr val="tx1"/>
                </a:solidFill>
              </a:rPr>
              <a:t>xơ</a:t>
            </a:r>
            <a:endParaRPr lang="en-US" sz="2800" b="1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31"/>
          <p:cNvGrpSpPr>
            <a:grpSpLocks/>
          </p:cNvGrpSpPr>
          <p:nvPr/>
        </p:nvGrpSpPr>
        <p:grpSpPr bwMode="auto">
          <a:xfrm>
            <a:off x="1066800" y="990600"/>
            <a:ext cx="7162800" cy="3505200"/>
            <a:chOff x="0" y="2819400"/>
            <a:chExt cx="9144001" cy="4038600"/>
          </a:xfrm>
        </p:grpSpPr>
        <p:pic>
          <p:nvPicPr>
            <p:cNvPr id="62467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1"/>
              <a:ext cx="19812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68" name="Picture 33" descr="C:\Users\Tuan\Documents\DA TA\Le Huyen\sinh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19400"/>
              <a:ext cx="3352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69" name="Picture 34" descr="C:\Users\Tuan\Documents\DA TA\Le Huyen\nuoc ca ro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400"/>
              <a:ext cx="1981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0" name="Picture 35" descr="C:\Users\Tuan\Documents\DA TA\Le Huyen\nuoc ca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724400"/>
              <a:ext cx="2971801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724400"/>
              <a:ext cx="1828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724400"/>
              <a:ext cx="2362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3" name="Picture 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819400"/>
              <a:ext cx="19812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4" name="Picture 3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819400"/>
              <a:ext cx="1847850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1828800"/>
            <a:ext cx="81534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u="none">
                <a:solidFill>
                  <a:schemeClr val="tx2"/>
                </a:solidFill>
                <a:latin typeface="Times New Roman" pitchFamily="18" charset="0"/>
              </a:rPr>
              <a:t>           </a:t>
            </a:r>
            <a:endParaRPr lang="en-US" sz="3600" u="none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5400" y="2530495"/>
            <a:ext cx="7239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u="non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endParaRPr lang="en-US" sz="3200" b="1" i="1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u="none" dirty="0"/>
          </a:p>
        </p:txBody>
      </p:sp>
      <p:pic>
        <p:nvPicPr>
          <p:cNvPr id="17452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1438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3" name="Picture 2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905000" y="-228600"/>
            <a:ext cx="4648200" cy="2971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76600" y="609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 smtClean="0">
                <a:solidFill>
                  <a:srgbClr val="FF0000"/>
                </a:solidFill>
                <a:latin typeface="Times New Roman" pitchFamily="18" charset="0"/>
              </a:rPr>
              <a:t>ÔN BÀI CŨ</a:t>
            </a:r>
            <a:endParaRPr lang="en-US" sz="2400" b="1" u="none" dirty="0">
              <a:solidFill>
                <a:srgbClr val="FF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62000" y="2667000"/>
            <a:ext cx="2819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none" dirty="0" err="1"/>
              <a:t>Vì</a:t>
            </a:r>
            <a:r>
              <a:rPr lang="en-US" sz="2400" b="1" u="none" dirty="0"/>
              <a:t> </a:t>
            </a:r>
            <a:r>
              <a:rPr lang="en-US" sz="2400" b="1" u="none" dirty="0" err="1"/>
              <a:t>sao</a:t>
            </a:r>
            <a:r>
              <a:rPr lang="en-US" sz="2400" b="1" u="none" dirty="0"/>
              <a:t> </a:t>
            </a:r>
            <a:r>
              <a:rPr lang="en-US" sz="2400" b="1" u="none" dirty="0" err="1"/>
              <a:t>cần</a:t>
            </a:r>
            <a:r>
              <a:rPr lang="en-US" sz="2400" b="1" u="none" dirty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</a:t>
            </a:r>
          </a:p>
          <a:p>
            <a:pPr algn="ctr"/>
            <a:r>
              <a:rPr lang="en-US" sz="2400" b="1" u="none" dirty="0" err="1"/>
              <a:t>chậm</a:t>
            </a:r>
            <a:r>
              <a:rPr lang="en-US" sz="2400" b="1" u="none" dirty="0"/>
              <a:t>, </a:t>
            </a:r>
            <a:r>
              <a:rPr lang="en-US" sz="2400" b="1" u="none" dirty="0" err="1"/>
              <a:t>nhai</a:t>
            </a:r>
            <a:r>
              <a:rPr lang="en-US" sz="2400" b="1" u="none" dirty="0"/>
              <a:t> </a:t>
            </a:r>
            <a:r>
              <a:rPr lang="en-US" sz="2400" b="1" u="none" dirty="0" err="1"/>
              <a:t>kĩ</a:t>
            </a:r>
            <a:r>
              <a:rPr lang="en-US" sz="2400" b="1" u="none" dirty="0"/>
              <a:t>?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495800" y="2590800"/>
            <a:ext cx="4495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none" dirty="0"/>
              <a:t>  </a:t>
            </a:r>
            <a:r>
              <a:rPr lang="en-US" sz="2400" b="1" u="none" dirty="0" err="1"/>
              <a:t>Tại</a:t>
            </a:r>
            <a:r>
              <a:rPr lang="en-US" sz="2400" b="1" u="none" dirty="0"/>
              <a:t> </a:t>
            </a:r>
            <a:r>
              <a:rPr lang="en-US" sz="2400" b="1" u="none" dirty="0" err="1"/>
              <a:t>sao</a:t>
            </a:r>
            <a:r>
              <a:rPr lang="en-US" sz="2400" b="1" u="none" dirty="0"/>
              <a:t> </a:t>
            </a:r>
            <a:r>
              <a:rPr lang="en-US" sz="2400" b="1" u="none" dirty="0" err="1"/>
              <a:t>không</a:t>
            </a:r>
            <a:r>
              <a:rPr lang="en-US" sz="2400" b="1" u="none" dirty="0"/>
              <a:t> </a:t>
            </a:r>
            <a:r>
              <a:rPr lang="en-US" sz="2400" b="1" u="none" dirty="0" err="1"/>
              <a:t>nên</a:t>
            </a:r>
            <a:r>
              <a:rPr lang="en-US" sz="2400" b="1" u="none" dirty="0"/>
              <a:t> </a:t>
            </a:r>
            <a:r>
              <a:rPr lang="en-US" sz="2400" b="1" u="none" dirty="0" err="1"/>
              <a:t>chạy</a:t>
            </a:r>
            <a:r>
              <a:rPr lang="en-US" sz="2400" b="1" u="none" dirty="0"/>
              <a:t> </a:t>
            </a:r>
            <a:r>
              <a:rPr lang="en-US" sz="2400" b="1" u="none" dirty="0" err="1"/>
              <a:t>nhảy</a:t>
            </a:r>
            <a:r>
              <a:rPr lang="en-US" sz="2400" b="1" u="none" dirty="0"/>
              <a:t>,</a:t>
            </a:r>
          </a:p>
          <a:p>
            <a:pPr algn="ctr"/>
            <a:r>
              <a:rPr lang="en-US" sz="2400" b="1" u="none" dirty="0"/>
              <a:t> </a:t>
            </a:r>
            <a:r>
              <a:rPr lang="en-US" sz="2400" b="1" u="none" dirty="0" err="1"/>
              <a:t>nô</a:t>
            </a:r>
            <a:r>
              <a:rPr lang="en-US" sz="2400" b="1" u="none" dirty="0"/>
              <a:t> </a:t>
            </a:r>
            <a:r>
              <a:rPr lang="en-US" sz="2400" b="1" u="none" dirty="0" err="1"/>
              <a:t>đùa</a:t>
            </a:r>
            <a:r>
              <a:rPr lang="en-US" sz="2400" b="1" u="none" dirty="0"/>
              <a:t> </a:t>
            </a:r>
            <a:r>
              <a:rPr lang="en-US" sz="2400" b="1" u="none" dirty="0" err="1"/>
              <a:t>sau</a:t>
            </a:r>
            <a:r>
              <a:rPr lang="en-US" sz="2400" b="1" u="none" dirty="0"/>
              <a:t> </a:t>
            </a:r>
            <a:r>
              <a:rPr lang="en-US" sz="2400" b="1" u="none" dirty="0" err="1"/>
              <a:t>khi</a:t>
            </a:r>
            <a:r>
              <a:rPr lang="en-US" sz="2400" b="1" u="none" dirty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no?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4038600"/>
            <a:ext cx="4419600" cy="2209800"/>
          </a:xfrm>
          <a:prstGeom prst="wedgeEllipseCallout">
            <a:avLst>
              <a:gd name="adj1" fmla="val 12542"/>
              <a:gd name="adj2" fmla="val -65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u="none" dirty="0" err="1"/>
              <a:t>Ăn</a:t>
            </a:r>
            <a:r>
              <a:rPr lang="en-US" sz="2000" b="1" u="none" dirty="0"/>
              <a:t> </a:t>
            </a:r>
            <a:r>
              <a:rPr lang="en-US" sz="2000" b="1" u="none" dirty="0" err="1"/>
              <a:t>chậm</a:t>
            </a:r>
            <a:r>
              <a:rPr lang="en-US" sz="2000" b="1" u="none" dirty="0"/>
              <a:t>, </a:t>
            </a:r>
            <a:r>
              <a:rPr lang="en-US" sz="2000" b="1" u="none" dirty="0" err="1"/>
              <a:t>nhai</a:t>
            </a:r>
            <a:r>
              <a:rPr lang="en-US" sz="2000" b="1" u="none" dirty="0"/>
              <a:t> </a:t>
            </a:r>
            <a:r>
              <a:rPr lang="en-US" sz="2000" b="1" u="none" dirty="0" err="1"/>
              <a:t>kĩ</a:t>
            </a:r>
            <a:r>
              <a:rPr lang="en-US" sz="2000" b="1" u="none" dirty="0"/>
              <a:t> </a:t>
            </a:r>
            <a:r>
              <a:rPr lang="en-US" sz="2000" b="1" u="none" dirty="0" err="1"/>
              <a:t>để</a:t>
            </a:r>
            <a:r>
              <a:rPr lang="en-US" sz="2000" b="1" u="none" dirty="0"/>
              <a:t> </a:t>
            </a:r>
            <a:r>
              <a:rPr lang="en-US" sz="2000" b="1" u="none" dirty="0" err="1"/>
              <a:t>tránh</a:t>
            </a:r>
            <a:r>
              <a:rPr lang="en-US" sz="2000" b="1" u="none" dirty="0"/>
              <a:t> </a:t>
            </a:r>
            <a:r>
              <a:rPr lang="en-US" sz="2000" b="1" u="none" dirty="0" err="1"/>
              <a:t>nghẹn</a:t>
            </a:r>
            <a:r>
              <a:rPr lang="en-US" sz="2000" b="1" u="none" dirty="0"/>
              <a:t>, </a:t>
            </a:r>
            <a:r>
              <a:rPr lang="en-US" sz="2000" b="1" u="none" dirty="0" err="1"/>
              <a:t>tránh</a:t>
            </a:r>
            <a:r>
              <a:rPr lang="en-US" sz="2000" b="1" u="none" dirty="0"/>
              <a:t> </a:t>
            </a:r>
            <a:r>
              <a:rPr lang="en-US" sz="2000" b="1" u="none" dirty="0" err="1"/>
              <a:t>hóc</a:t>
            </a:r>
            <a:r>
              <a:rPr lang="en-US" sz="2000" b="1" u="none" dirty="0"/>
              <a:t> </a:t>
            </a:r>
            <a:r>
              <a:rPr lang="en-US" sz="2000" b="1" u="none" dirty="0" err="1"/>
              <a:t>và</a:t>
            </a:r>
            <a:r>
              <a:rPr lang="en-US" sz="2000" b="1" u="none" dirty="0"/>
              <a:t> </a:t>
            </a:r>
            <a:r>
              <a:rPr lang="en-US" sz="2000" b="1" u="none" dirty="0" err="1"/>
              <a:t>làm</a:t>
            </a:r>
            <a:r>
              <a:rPr lang="en-US" sz="2000" b="1" u="none" dirty="0"/>
              <a:t> </a:t>
            </a:r>
            <a:r>
              <a:rPr lang="en-US" sz="2000" b="1" u="none" dirty="0" err="1"/>
              <a:t>cho</a:t>
            </a:r>
            <a:r>
              <a:rPr lang="en-US" sz="2000" b="1" u="none" dirty="0"/>
              <a:t> </a:t>
            </a:r>
            <a:r>
              <a:rPr lang="en-US" sz="2000" b="1" u="none" dirty="0" err="1"/>
              <a:t>thức</a:t>
            </a:r>
            <a:r>
              <a:rPr lang="en-US" sz="2000" b="1" u="none" dirty="0"/>
              <a:t> </a:t>
            </a:r>
            <a:r>
              <a:rPr lang="en-US" sz="2000" b="1" u="none" dirty="0" err="1"/>
              <a:t>ăn</a:t>
            </a:r>
            <a:r>
              <a:rPr lang="en-US" sz="2000" b="1" u="none" dirty="0"/>
              <a:t> </a:t>
            </a:r>
            <a:r>
              <a:rPr lang="en-US" sz="2000" b="1" u="none" dirty="0" err="1"/>
              <a:t>được</a:t>
            </a:r>
            <a:r>
              <a:rPr lang="en-US" sz="2000" b="1" u="none" dirty="0"/>
              <a:t> </a:t>
            </a:r>
            <a:r>
              <a:rPr lang="en-US" sz="2000" b="1" u="none" dirty="0" err="1"/>
              <a:t>nghiền</a:t>
            </a:r>
            <a:r>
              <a:rPr lang="en-US" sz="2000" b="1" u="none" dirty="0"/>
              <a:t> </a:t>
            </a:r>
            <a:r>
              <a:rPr lang="en-US" sz="2000" b="1" u="none" dirty="0" err="1"/>
              <a:t>nát</a:t>
            </a:r>
            <a:r>
              <a:rPr lang="en-US" sz="2000" b="1" u="none" dirty="0"/>
              <a:t> </a:t>
            </a:r>
            <a:r>
              <a:rPr lang="en-US" sz="2000" b="1" u="none" dirty="0" err="1"/>
              <a:t>giúp</a:t>
            </a:r>
            <a:r>
              <a:rPr lang="en-US" sz="2000" b="1" u="none" dirty="0"/>
              <a:t> </a:t>
            </a:r>
            <a:r>
              <a:rPr lang="en-US" sz="2000" b="1" u="none" dirty="0" err="1"/>
              <a:t>cho</a:t>
            </a:r>
            <a:r>
              <a:rPr lang="en-US" sz="2000" b="1" u="none" dirty="0"/>
              <a:t> </a:t>
            </a:r>
            <a:r>
              <a:rPr lang="en-US" sz="2000" b="1" u="none" dirty="0" err="1"/>
              <a:t>quá</a:t>
            </a:r>
            <a:r>
              <a:rPr lang="en-US" sz="2000" b="1" u="none" dirty="0"/>
              <a:t> </a:t>
            </a:r>
            <a:r>
              <a:rPr lang="en-US" sz="2000" b="1" u="none" dirty="0" err="1"/>
              <a:t>trình</a:t>
            </a:r>
            <a:r>
              <a:rPr lang="en-US" sz="2000" b="1" u="none" dirty="0"/>
              <a:t> </a:t>
            </a:r>
            <a:r>
              <a:rPr lang="en-US" sz="2000" b="1" u="none" dirty="0" err="1"/>
              <a:t>tiêu</a:t>
            </a:r>
            <a:r>
              <a:rPr lang="en-US" sz="2000" b="1" u="none" dirty="0"/>
              <a:t> </a:t>
            </a:r>
            <a:r>
              <a:rPr lang="en-US" sz="2000" b="1" u="none" dirty="0" err="1"/>
              <a:t>hóa</a:t>
            </a:r>
            <a:r>
              <a:rPr lang="en-US" sz="2000" b="1" u="none" dirty="0"/>
              <a:t> </a:t>
            </a:r>
            <a:r>
              <a:rPr lang="en-US" sz="2000" b="1" u="none" dirty="0" err="1"/>
              <a:t>dễ</a:t>
            </a:r>
            <a:r>
              <a:rPr lang="en-US" sz="2000" b="1" u="none" dirty="0"/>
              <a:t> </a:t>
            </a:r>
            <a:r>
              <a:rPr lang="en-US" sz="2000" b="1" u="none" dirty="0" err="1"/>
              <a:t>dàng</a:t>
            </a:r>
            <a:r>
              <a:rPr lang="en-US" sz="1600" u="none" dirty="0"/>
              <a:t>….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4495800" y="4038600"/>
            <a:ext cx="4648200" cy="2362200"/>
          </a:xfrm>
          <a:prstGeom prst="wedgeEllipseCallout">
            <a:avLst>
              <a:gd name="adj1" fmla="val 12725"/>
              <a:gd name="adj2" fmla="val -64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u="none" dirty="0" err="1" smtClean="0"/>
              <a:t>Vì</a:t>
            </a:r>
            <a:r>
              <a:rPr lang="en-US" sz="2000" b="1" u="none" dirty="0" smtClean="0"/>
              <a:t> </a:t>
            </a:r>
            <a:r>
              <a:rPr lang="en-US" sz="2000" b="1" u="none" dirty="0" err="1"/>
              <a:t>sau</a:t>
            </a:r>
            <a:r>
              <a:rPr lang="en-US" sz="2000" b="1" u="none" dirty="0"/>
              <a:t> </a:t>
            </a:r>
            <a:r>
              <a:rPr lang="en-US" sz="2000" b="1" u="none" dirty="0" err="1"/>
              <a:t>khi</a:t>
            </a:r>
            <a:r>
              <a:rPr lang="en-US" sz="2000" b="1" u="none" dirty="0"/>
              <a:t> </a:t>
            </a:r>
            <a:r>
              <a:rPr lang="en-US" sz="2000" b="1" u="none" dirty="0" err="1"/>
              <a:t>ăn</a:t>
            </a:r>
            <a:r>
              <a:rPr lang="en-US" sz="2000" b="1" u="none" dirty="0"/>
              <a:t> no, </a:t>
            </a:r>
            <a:r>
              <a:rPr lang="en-US" sz="2000" b="1" u="none" dirty="0" err="1"/>
              <a:t>cơ</a:t>
            </a:r>
            <a:r>
              <a:rPr lang="en-US" sz="2000" b="1" u="none" dirty="0"/>
              <a:t> thể </a:t>
            </a:r>
            <a:r>
              <a:rPr lang="en-US" sz="2000" b="1" u="none" dirty="0" err="1"/>
              <a:t>cần</a:t>
            </a:r>
            <a:r>
              <a:rPr lang="en-US" sz="2000" b="1" u="none" dirty="0"/>
              <a:t> </a:t>
            </a:r>
            <a:r>
              <a:rPr lang="en-US" sz="2000" b="1" u="none" dirty="0" err="1"/>
              <a:t>được</a:t>
            </a:r>
            <a:r>
              <a:rPr lang="en-US" sz="2000" b="1" u="none" dirty="0"/>
              <a:t> </a:t>
            </a:r>
            <a:r>
              <a:rPr lang="en-US" sz="2000" b="1" u="none" dirty="0" err="1"/>
              <a:t>nghỉ</a:t>
            </a:r>
            <a:r>
              <a:rPr lang="en-US" sz="2000" b="1" u="none" dirty="0"/>
              <a:t> </a:t>
            </a:r>
            <a:r>
              <a:rPr lang="en-US" sz="2000" b="1" u="none" dirty="0" err="1"/>
              <a:t>ngơi</a:t>
            </a:r>
            <a:r>
              <a:rPr lang="en-US" sz="2000" b="1" u="none" dirty="0"/>
              <a:t> </a:t>
            </a:r>
            <a:r>
              <a:rPr lang="en-US" sz="2000" b="1" u="none" dirty="0" err="1"/>
              <a:t>để</a:t>
            </a:r>
            <a:r>
              <a:rPr lang="en-US" sz="2000" b="1" u="none" dirty="0"/>
              <a:t> </a:t>
            </a:r>
            <a:r>
              <a:rPr lang="en-US" sz="2000" b="1" u="none" dirty="0" err="1"/>
              <a:t>dạ</a:t>
            </a:r>
            <a:r>
              <a:rPr lang="en-US" sz="2000" b="1" u="none" dirty="0"/>
              <a:t> </a:t>
            </a:r>
            <a:r>
              <a:rPr lang="en-US" sz="2000" b="1" u="none" dirty="0" err="1"/>
              <a:t>dày</a:t>
            </a:r>
            <a:r>
              <a:rPr lang="en-US" sz="2000" b="1" u="none" dirty="0"/>
              <a:t> </a:t>
            </a:r>
            <a:r>
              <a:rPr lang="en-US" sz="2000" b="1" u="none" dirty="0" err="1"/>
              <a:t>tiêu</a:t>
            </a:r>
            <a:r>
              <a:rPr lang="en-US" sz="2000" b="1" u="none" dirty="0"/>
              <a:t> </a:t>
            </a:r>
            <a:r>
              <a:rPr lang="en-US" sz="2000" b="1" u="none" dirty="0" err="1"/>
              <a:t>hóa</a:t>
            </a:r>
            <a:r>
              <a:rPr lang="en-US" sz="2000" b="1" u="none" dirty="0"/>
              <a:t> </a:t>
            </a:r>
            <a:r>
              <a:rPr lang="en-US" sz="2000" b="1" u="none" dirty="0" err="1"/>
              <a:t>thức</a:t>
            </a:r>
            <a:r>
              <a:rPr lang="en-US" sz="2000" b="1" u="none" dirty="0"/>
              <a:t> </a:t>
            </a:r>
            <a:r>
              <a:rPr lang="en-US" sz="2000" b="1" u="none" dirty="0" err="1"/>
              <a:t>ăn.Nếu</a:t>
            </a:r>
            <a:r>
              <a:rPr lang="en-US" sz="2000" b="1" u="none" dirty="0"/>
              <a:t> </a:t>
            </a:r>
            <a:r>
              <a:rPr lang="en-US" sz="2000" b="1" u="none" dirty="0" err="1"/>
              <a:t>chạy</a:t>
            </a:r>
            <a:r>
              <a:rPr lang="en-US" sz="2000" b="1" u="none" dirty="0"/>
              <a:t> </a:t>
            </a:r>
            <a:r>
              <a:rPr lang="en-US" sz="2000" b="1" u="none" dirty="0" err="1"/>
              <a:t>nhảy</a:t>
            </a:r>
            <a:r>
              <a:rPr lang="en-US" sz="2000" b="1" u="none" dirty="0"/>
              <a:t> </a:t>
            </a:r>
            <a:r>
              <a:rPr lang="en-US" sz="2000" b="1" u="none" dirty="0" err="1"/>
              <a:t>nô</a:t>
            </a:r>
            <a:r>
              <a:rPr lang="en-US" sz="2000" b="1" u="none" dirty="0"/>
              <a:t> </a:t>
            </a:r>
            <a:r>
              <a:rPr lang="en-US" sz="2000" b="1" u="none" dirty="0" err="1"/>
              <a:t>đùa</a:t>
            </a:r>
            <a:r>
              <a:rPr lang="en-US" sz="2000" b="1" u="none" dirty="0"/>
              <a:t> </a:t>
            </a:r>
            <a:r>
              <a:rPr lang="en-US" sz="2000" b="1" u="none" dirty="0" err="1"/>
              <a:t>sẽ</a:t>
            </a:r>
            <a:r>
              <a:rPr lang="en-US" sz="2000" b="1" u="none" dirty="0"/>
              <a:t> </a:t>
            </a:r>
            <a:r>
              <a:rPr lang="en-US" sz="2000" b="1" u="none" dirty="0" err="1"/>
              <a:t>bị</a:t>
            </a:r>
            <a:r>
              <a:rPr lang="en-US" sz="2000" b="1" u="none" dirty="0"/>
              <a:t> </a:t>
            </a:r>
            <a:r>
              <a:rPr lang="en-US" sz="2000" b="1" u="none" dirty="0" err="1"/>
              <a:t>đau</a:t>
            </a:r>
            <a:r>
              <a:rPr lang="en-US" sz="2000" b="1" u="none" dirty="0"/>
              <a:t> </a:t>
            </a:r>
            <a:r>
              <a:rPr lang="en-US" sz="2000" b="1" u="none" dirty="0" err="1"/>
              <a:t>dạ</a:t>
            </a:r>
            <a:r>
              <a:rPr lang="en-US" sz="2000" b="1" u="none" dirty="0"/>
              <a:t> </a:t>
            </a:r>
            <a:r>
              <a:rPr lang="en-US" sz="2000" b="1" u="none" dirty="0" err="1"/>
              <a:t>dày</a:t>
            </a:r>
            <a:r>
              <a:rPr lang="en-US" sz="2000" b="1" u="none" dirty="0"/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67000" y="114300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 smtClean="0">
                <a:solidFill>
                  <a:srgbClr val="000099"/>
                </a:solidFill>
                <a:latin typeface="Times New Roman" pitchFamily="18" charset="0"/>
              </a:rPr>
              <a:t>TIÊU HÓA THỨC ĂN</a:t>
            </a:r>
            <a:endParaRPr lang="en-US" sz="2400" b="1" u="none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6" grpId="0" animBg="1"/>
      <p:bldP spid="2066" grpId="1" animBg="1"/>
      <p:bldP spid="2067" grpId="0" animBg="1"/>
      <p:bldP spid="2068" grpId="0" animBg="1"/>
      <p:bldP spid="2068" grpId="1" animBg="1"/>
      <p:bldP spid="206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u="none">
                <a:solidFill>
                  <a:schemeClr val="tx2"/>
                </a:solidFill>
                <a:latin typeface="Times New Roman" pitchFamily="18" charset="0"/>
              </a:rPr>
              <a:t>           </a:t>
            </a:r>
            <a:endParaRPr lang="en-US" sz="3600" u="none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4613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24461"/>
              </p:ext>
            </p:extLst>
          </p:nvPr>
        </p:nvGraphicFramePr>
        <p:xfrm>
          <a:off x="381000" y="2438400"/>
          <a:ext cx="4191000" cy="6858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: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B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17237"/>
              </p:ext>
            </p:extLst>
          </p:nvPr>
        </p:nvGraphicFramePr>
        <p:xfrm>
          <a:off x="381000" y="4525963"/>
          <a:ext cx="4198938" cy="655637"/>
        </p:xfrm>
        <a:graphic>
          <a:graphicData uri="http://schemas.openxmlformats.org/drawingml/2006/table">
            <a:tbl>
              <a:tblPr/>
              <a:tblGrid>
                <a:gridCol w="4198938"/>
              </a:tblGrid>
              <a:tr h="655637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676" marR="106676" marT="53363" marB="533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09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42320"/>
              </p:ext>
            </p:extLst>
          </p:nvPr>
        </p:nvGraphicFramePr>
        <p:xfrm>
          <a:off x="6096000" y="2133600"/>
          <a:ext cx="2209800" cy="386175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khoẻ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mệt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mỏi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 tập kém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lớn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việc kém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gầy yếu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săn chắc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800" y="685800"/>
            <a:ext cx="6629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i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i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i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i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u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bênphải</a:t>
            </a:r>
            <a:endParaRPr lang="en-US" sz="2400" b="1" i="1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u="none" dirty="0"/>
          </a:p>
        </p:txBody>
      </p:sp>
      <p:pic>
        <p:nvPicPr>
          <p:cNvPr id="46124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1438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5" name="Picture 2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6" name="Picture 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7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u="none">
                <a:solidFill>
                  <a:schemeClr val="tx2"/>
                </a:solidFill>
                <a:latin typeface="Times New Roman" pitchFamily="18" charset="0"/>
              </a:rPr>
              <a:t>           </a:t>
            </a:r>
            <a:endParaRPr lang="en-US" sz="3600" u="none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50179" name="Group 3"/>
          <p:cNvGraphicFramePr>
            <a:graphicFrameLocks noGrp="1"/>
          </p:cNvGraphicFramePr>
          <p:nvPr/>
        </p:nvGraphicFramePr>
        <p:xfrm>
          <a:off x="381000" y="3352800"/>
          <a:ext cx="4191000" cy="6858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 đủ chất  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B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62"/>
          <p:cNvGraphicFramePr>
            <a:graphicFrameLocks noGrp="1"/>
          </p:cNvGraphicFramePr>
          <p:nvPr/>
        </p:nvGraphicFramePr>
        <p:xfrm>
          <a:off x="381000" y="5440363"/>
          <a:ext cx="4198938" cy="655637"/>
        </p:xfrm>
        <a:graphic>
          <a:graphicData uri="http://schemas.openxmlformats.org/drawingml/2006/table">
            <a:tbl>
              <a:tblPr/>
              <a:tblGrid>
                <a:gridCol w="4198938"/>
              </a:tblGrid>
              <a:tr h="655637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676" marR="106676" marT="53363" marB="533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191" name="Group 15"/>
          <p:cNvGraphicFramePr>
            <a:graphicFrameLocks noGrp="1"/>
          </p:cNvGraphicFramePr>
          <p:nvPr/>
        </p:nvGraphicFramePr>
        <p:xfrm>
          <a:off x="6400800" y="2667000"/>
          <a:ext cx="2209800" cy="386175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khoẻ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mệt mỏi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 tập kém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lớn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việc kém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gầy yếu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săn chắc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782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 minh</a:t>
                      </a:r>
                    </a:p>
                  </a:txBody>
                  <a:tcPr marL="106674" marR="106674" marT="53337" marB="533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50212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1438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3" name="Picture 2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4" name="Picture 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5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25" name="Line 49"/>
          <p:cNvSpPr>
            <a:spLocks noChangeShapeType="1"/>
          </p:cNvSpPr>
          <p:nvPr/>
        </p:nvSpPr>
        <p:spPr bwMode="auto">
          <a:xfrm flipV="1">
            <a:off x="4648200" y="2895600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>
            <a:off x="4648200" y="3733800"/>
            <a:ext cx="175260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 flipV="1">
            <a:off x="4572000" y="3886200"/>
            <a:ext cx="17526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 flipV="1">
            <a:off x="4572000" y="4800600"/>
            <a:ext cx="1828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 flipV="1">
            <a:off x="4648200" y="5334000"/>
            <a:ext cx="1752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 flipV="1">
            <a:off x="4572000" y="3352800"/>
            <a:ext cx="1752600" cy="2362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>
            <a:off x="4572000" y="3733800"/>
            <a:ext cx="17526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237" name="Line 61"/>
          <p:cNvSpPr>
            <a:spLocks noChangeShapeType="1"/>
          </p:cNvSpPr>
          <p:nvPr/>
        </p:nvSpPr>
        <p:spPr bwMode="auto">
          <a:xfrm>
            <a:off x="4648200" y="3657600"/>
            <a:ext cx="1676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5" grpId="0" animBg="1"/>
      <p:bldP spid="50227" grpId="0" animBg="1"/>
      <p:bldP spid="50231" grpId="0" animBg="1"/>
      <p:bldP spid="50232" grpId="0" animBg="1"/>
      <p:bldP spid="50233" grpId="0" animBg="1"/>
      <p:bldP spid="50234" grpId="0" animBg="1"/>
      <p:bldP spid="50236" grpId="0" animBg="1"/>
      <p:bldP spid="502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905000" y="182880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  <a:p>
            <a:pPr algn="ctr"/>
            <a:endParaRPr lang="en-US" sz="2400" b="1" u="none"/>
          </a:p>
          <a:p>
            <a:pPr algn="ctr"/>
            <a:endParaRPr lang="en-US" b="1" u="none"/>
          </a:p>
          <a:p>
            <a:pPr algn="ctr"/>
            <a:endParaRPr lang="en-US" sz="2400" b="1" u="none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38200" y="19812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- Ăn uống đầy đủ có ích lợi gì?</a:t>
            </a:r>
            <a:endParaRPr lang="vi-VN" sz="2400" b="1" u="none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- Nếu ta thường xuyên bị đói, khát thì điều gì sẽ xảy ra?</a:t>
            </a:r>
            <a:endParaRPr lang="vi-VN" sz="2400" b="1" u="none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81000" y="4038600"/>
            <a:ext cx="8534400" cy="2209800"/>
          </a:xfrm>
          <a:prstGeom prst="cloudCallout">
            <a:avLst>
              <a:gd name="adj1" fmla="val -31208"/>
              <a:gd name="adj2" fmla="val 60343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Ăn uống đầy đủ giúp cho cơ thể khỏe mạnh, mau lớn, thông minh, chống bệnh tật,…</a:t>
            </a:r>
            <a:endParaRPr lang="vi-VN" sz="2400" b="1" u="none">
              <a:solidFill>
                <a:srgbClr val="FF00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10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Kết luận 3:</a:t>
            </a:r>
            <a:endParaRPr lang="vi-VN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68" grpId="1"/>
      <p:bldP spid="19469" grpId="0"/>
      <p:bldP spid="19469" grpId="1"/>
      <p:bldP spid="19470" grpId="0" animBg="1"/>
      <p:bldP spid="194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1905000" y="18288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/>
          </a:p>
          <a:p>
            <a:pPr algn="ctr"/>
            <a:r>
              <a:rPr lang="en-US" sz="2400" b="1"/>
              <a:t>Hoạt động 3</a:t>
            </a:r>
            <a:r>
              <a:rPr lang="en-US" sz="2400" b="1" u="none"/>
              <a:t>:Trò chơi</a:t>
            </a:r>
          </a:p>
          <a:p>
            <a:pPr algn="ctr"/>
            <a:endParaRPr lang="en-US" b="1" u="none"/>
          </a:p>
          <a:p>
            <a:pPr algn="ctr"/>
            <a:endParaRPr lang="en-US" b="1" u="none"/>
          </a:p>
        </p:txBody>
      </p:sp>
      <p:sp>
        <p:nvSpPr>
          <p:cNvPr id="8" name="Right Arrow 7"/>
          <p:cNvSpPr/>
          <p:nvPr/>
        </p:nvSpPr>
        <p:spPr>
          <a:xfrm>
            <a:off x="5943600" y="1447800"/>
            <a:ext cx="20574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none" dirty="0" err="1">
                <a:solidFill>
                  <a:schemeClr val="tx1"/>
                </a:solidFill>
              </a:rPr>
              <a:t>Đi</a:t>
            </a:r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</a:rPr>
              <a:t>chợ</a:t>
            </a:r>
            <a:endParaRPr lang="en-US" sz="2400" b="1" u="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0" y="3200400"/>
            <a:ext cx="283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none"/>
              <a:t>Em chọn mua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352800" y="25146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none" dirty="0" err="1">
                <a:solidFill>
                  <a:schemeClr val="tx1"/>
                </a:solidFill>
              </a:rPr>
              <a:t>Em</a:t>
            </a:r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</a:rPr>
              <a:t>chọn</a:t>
            </a:r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</a:rPr>
              <a:t>mua</a:t>
            </a:r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chemeClr val="tx1"/>
                </a:solidFill>
              </a:rPr>
              <a:t>gì</a:t>
            </a:r>
            <a:r>
              <a:rPr lang="en-US" sz="2400" b="1" u="none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20483" name="Group 23"/>
          <p:cNvGrpSpPr>
            <a:grpSpLocks/>
          </p:cNvGrpSpPr>
          <p:nvPr/>
        </p:nvGrpSpPr>
        <p:grpSpPr bwMode="auto">
          <a:xfrm>
            <a:off x="0" y="3733800"/>
            <a:ext cx="3962400" cy="2819400"/>
            <a:chOff x="0" y="2819400"/>
            <a:chExt cx="9144000" cy="4038600"/>
          </a:xfrm>
        </p:grpSpPr>
        <p:pic>
          <p:nvPicPr>
            <p:cNvPr id="20513" name="Picture 2" descr="C:\Users\Tuan\Documents\DA TA\Le Huyen\tru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819400"/>
              <a:ext cx="1981200" cy="213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4" name="Picture 3" descr="C:\Users\Tuan\Documents\DA TA\Le Huyen\c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6800"/>
              <a:ext cx="24003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5" name="Picture 4" descr="C:\Users\Tuan\Documents\DA TA\Le Huyen\cu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76800"/>
              <a:ext cx="26098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6" name="Picture 5" descr="C:\Users\Tuan\Documents\DA TA\Le Huyen\dui he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19400"/>
              <a:ext cx="2438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7" name="Picture 6" descr="C:\Users\Tuan\Documents\DA TA\Le Huyen\s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876800"/>
              <a:ext cx="19812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8" name="Picture 7" descr="C:\Users\Tuan\Documents\DA TA\Le Huyen\to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876800"/>
              <a:ext cx="2209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9" name="Picture 8" descr="C:\Users\Tuan\Documents\DA TA\Le Huyen\thi g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19400"/>
              <a:ext cx="231457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0" name="Picture 9" descr="C:\Users\Tuan\Documents\DA TA\Le Huyen\thi-truong-thit-heo-h1n1-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0"/>
              <a:ext cx="2438400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0" y="0"/>
            <a:ext cx="3733800" cy="3581400"/>
            <a:chOff x="0" y="2819400"/>
            <a:chExt cx="9144001" cy="4038600"/>
          </a:xfrm>
        </p:grpSpPr>
        <p:grpSp>
          <p:nvGrpSpPr>
            <p:cNvPr id="20506" name="Group 12"/>
            <p:cNvGrpSpPr>
              <a:grpSpLocks/>
            </p:cNvGrpSpPr>
            <p:nvPr/>
          </p:nvGrpSpPr>
          <p:grpSpPr bwMode="auto">
            <a:xfrm>
              <a:off x="0" y="2819400"/>
              <a:ext cx="9144000" cy="4038600"/>
              <a:chOff x="0" y="2819400"/>
              <a:chExt cx="9144000" cy="4038600"/>
            </a:xfrm>
          </p:grpSpPr>
          <p:pic>
            <p:nvPicPr>
              <p:cNvPr id="20508" name="Picture 2" descr="C:\Users\Tuan\Documents\DA TA\Le Huyen\banh my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2819400"/>
                <a:ext cx="3048001" cy="205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9" name="Picture 3" descr="C:\Users\Tuan\Documents\DA TA\Le Huyen\bap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2819400"/>
                <a:ext cx="2819400" cy="205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0" name="Picture 4" descr="C:\Users\Tuan\Documents\DA TA\Le Huyen\gao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19400"/>
                <a:ext cx="3276600" cy="2037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1" name="Picture 5" descr="C:\Users\Tuan\Documents\DA TA\Le Huyen\images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876800"/>
                <a:ext cx="32766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2" name="Picture 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4876800"/>
                <a:ext cx="29718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7" name="Picture 1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4800600"/>
              <a:ext cx="2819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23"/>
          <p:cNvGrpSpPr>
            <a:grpSpLocks/>
          </p:cNvGrpSpPr>
          <p:nvPr/>
        </p:nvGrpSpPr>
        <p:grpSpPr bwMode="auto">
          <a:xfrm>
            <a:off x="4191000" y="3505200"/>
            <a:ext cx="2514600" cy="3048000"/>
            <a:chOff x="0" y="2743200"/>
            <a:chExt cx="9144000" cy="4114801"/>
          </a:xfrm>
        </p:grpSpPr>
        <p:pic>
          <p:nvPicPr>
            <p:cNvPr id="20502" name="Picture 3" descr="C:\Users\Tuan\Documents\DA TA\Le Huyen\rau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572001"/>
              <a:ext cx="44958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4" descr="C:\Users\Tuan\Documents\DA TA\Le Huyen\rau1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0"/>
              <a:ext cx="4648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" descr="C:\Users\Tuan\Documents\DA TA\Le Huyen\rau cu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46482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1" descr="rau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743200"/>
              <a:ext cx="4495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18"/>
          <p:cNvGrpSpPr>
            <a:grpSpLocks/>
          </p:cNvGrpSpPr>
          <p:nvPr/>
        </p:nvGrpSpPr>
        <p:grpSpPr bwMode="auto">
          <a:xfrm>
            <a:off x="5562600" y="2438400"/>
            <a:ext cx="3581400" cy="4419600"/>
            <a:chOff x="1143000" y="2819400"/>
            <a:chExt cx="6781800" cy="3959770"/>
          </a:xfrm>
        </p:grpSpPr>
        <p:pic>
          <p:nvPicPr>
            <p:cNvPr id="20496" name="Picture 1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19400"/>
              <a:ext cx="23717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19400"/>
              <a:ext cx="2295525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19400"/>
              <a:ext cx="2133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97970"/>
              <a:ext cx="22860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902" y="4810779"/>
              <a:ext cx="2180898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766" y="4795340"/>
              <a:ext cx="2286000" cy="198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31"/>
          <p:cNvGrpSpPr>
            <a:grpSpLocks/>
          </p:cNvGrpSpPr>
          <p:nvPr/>
        </p:nvGrpSpPr>
        <p:grpSpPr bwMode="auto">
          <a:xfrm>
            <a:off x="3810000" y="0"/>
            <a:ext cx="5334000" cy="2286000"/>
            <a:chOff x="0" y="2819400"/>
            <a:chExt cx="9144001" cy="4038600"/>
          </a:xfrm>
        </p:grpSpPr>
        <p:pic>
          <p:nvPicPr>
            <p:cNvPr id="20488" name="Picture 3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1"/>
              <a:ext cx="19812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33" descr="C:\Users\Tuan\Documents\DA TA\Le Huyen\sinhto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19400"/>
              <a:ext cx="3352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34" descr="C:\Users\Tuan\Documents\DA TA\Le Huyen\nuoc ca rot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400"/>
              <a:ext cx="1981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35" descr="C:\Users\Tuan\Documents\DA TA\Le Huyen\nuoc cam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724400"/>
              <a:ext cx="2971801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3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724400"/>
              <a:ext cx="1828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37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724400"/>
              <a:ext cx="2362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8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819400"/>
              <a:ext cx="19812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39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819400"/>
              <a:ext cx="1847850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2" name="Group 31"/>
          <p:cNvGrpSpPr>
            <a:grpSpLocks/>
          </p:cNvGrpSpPr>
          <p:nvPr/>
        </p:nvGrpSpPr>
        <p:grpSpPr bwMode="auto">
          <a:xfrm>
            <a:off x="3810000" y="0"/>
            <a:ext cx="5334000" cy="2286000"/>
            <a:chOff x="0" y="2819400"/>
            <a:chExt cx="9144001" cy="4038600"/>
          </a:xfrm>
        </p:grpSpPr>
        <p:pic>
          <p:nvPicPr>
            <p:cNvPr id="20523" name="Picture 3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1"/>
              <a:ext cx="19812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33" descr="C:\Users\Tuan\Documents\DA TA\Le Huyen\sinhto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19400"/>
              <a:ext cx="3352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5" name="Picture 34" descr="C:\Users\Tuan\Documents\DA TA\Le Huyen\nuoc ca rot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400"/>
              <a:ext cx="1981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6" name="Picture 35" descr="C:\Users\Tuan\Documents\DA TA\Le Huyen\nuoc cam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724400"/>
              <a:ext cx="2971801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7" name="Picture 3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724400"/>
              <a:ext cx="1828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8" name="Picture 37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724400"/>
              <a:ext cx="2362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9" name="Picture 38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819400"/>
              <a:ext cx="19812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0" name="Picture 39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819400"/>
              <a:ext cx="1847850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752600"/>
            <a:ext cx="8229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Ghi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nhớ</a:t>
            </a:r>
            <a:r>
              <a:rPr lang="en-US" sz="3200" b="1" i="1" dirty="0">
                <a:solidFill>
                  <a:srgbClr val="FF0000"/>
                </a:solidFill>
              </a:rPr>
              <a:t>: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b="1" i="1" u="none" dirty="0">
                <a:solidFill>
                  <a:schemeClr val="tx1"/>
                </a:solidFill>
              </a:rPr>
              <a:t>-   </a:t>
            </a:r>
            <a:r>
              <a:rPr lang="en-US" sz="3200" b="1" i="1" u="none" dirty="0" err="1">
                <a:solidFill>
                  <a:schemeClr val="tx1"/>
                </a:solidFill>
              </a:rPr>
              <a:t>Hàng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ngày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cần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ăn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đủ</a:t>
            </a:r>
            <a:r>
              <a:rPr lang="en-US" sz="3200" b="1" i="1" u="none" dirty="0">
                <a:solidFill>
                  <a:schemeClr val="tx1"/>
                </a:solidFill>
              </a:rPr>
              <a:t> 3 </a:t>
            </a:r>
            <a:r>
              <a:rPr lang="en-US" sz="3200" b="1" i="1" u="none" dirty="0" err="1">
                <a:solidFill>
                  <a:schemeClr val="tx1"/>
                </a:solidFill>
              </a:rPr>
              <a:t>bữa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chính</a:t>
            </a:r>
            <a:r>
              <a:rPr lang="en-US" sz="3200" b="1" i="1" u="none" dirty="0">
                <a:solidFill>
                  <a:schemeClr val="tx1"/>
                </a:solidFill>
              </a:rPr>
              <a:t>, </a:t>
            </a:r>
            <a:r>
              <a:rPr lang="en-US" sz="3200" b="1" i="1" u="none" dirty="0" err="1">
                <a:solidFill>
                  <a:schemeClr val="tx1"/>
                </a:solidFill>
              </a:rPr>
              <a:t>uống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đủ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nước</a:t>
            </a:r>
            <a:r>
              <a:rPr lang="en-US" sz="3200" b="1" i="1" u="none" dirty="0">
                <a:solidFill>
                  <a:schemeClr val="tx1"/>
                </a:solidFill>
              </a:rPr>
              <a:t>, </a:t>
            </a:r>
            <a:r>
              <a:rPr lang="en-US" sz="3200" b="1" i="1" u="none" dirty="0" err="1">
                <a:solidFill>
                  <a:schemeClr val="tx1"/>
                </a:solidFill>
              </a:rPr>
              <a:t>ăn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đủ</a:t>
            </a:r>
            <a:r>
              <a:rPr lang="en-US" sz="3200" b="1" i="1" u="none" dirty="0">
                <a:solidFill>
                  <a:schemeClr val="tx1"/>
                </a:solidFill>
              </a:rPr>
              <a:t> no </a:t>
            </a:r>
            <a:r>
              <a:rPr lang="en-US" sz="3200" b="1" i="1" u="none" dirty="0" err="1">
                <a:solidFill>
                  <a:schemeClr val="tx1"/>
                </a:solidFill>
              </a:rPr>
              <a:t>và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đủ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chất</a:t>
            </a:r>
            <a:r>
              <a:rPr lang="en-US" sz="3200" b="1" i="1" u="none" dirty="0">
                <a:solidFill>
                  <a:schemeClr val="tx1"/>
                </a:solidFill>
              </a:rPr>
              <a:t>.</a:t>
            </a:r>
          </a:p>
          <a:p>
            <a:r>
              <a:rPr lang="en-US" sz="3200" b="1" i="1" u="none" dirty="0">
                <a:solidFill>
                  <a:schemeClr val="tx1"/>
                </a:solidFill>
              </a:rPr>
              <a:t> - </a:t>
            </a:r>
            <a:r>
              <a:rPr lang="en-US" sz="3200" b="1" i="1" u="none" dirty="0" err="1">
                <a:solidFill>
                  <a:schemeClr val="tx1"/>
                </a:solidFill>
              </a:rPr>
              <a:t>Ăn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uống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đầy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đủ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giúp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cơ</a:t>
            </a:r>
            <a:r>
              <a:rPr lang="en-US" sz="3200" b="1" i="1" u="none" dirty="0">
                <a:solidFill>
                  <a:schemeClr val="tx1"/>
                </a:solidFill>
              </a:rPr>
              <a:t> thể </a:t>
            </a:r>
            <a:r>
              <a:rPr lang="en-US" sz="3200" b="1" i="1" u="none" dirty="0" err="1">
                <a:solidFill>
                  <a:schemeClr val="tx1"/>
                </a:solidFill>
              </a:rPr>
              <a:t>khỏe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mạnh</a:t>
            </a:r>
            <a:r>
              <a:rPr lang="en-US" sz="3200" b="1" i="1" u="none" dirty="0">
                <a:solidFill>
                  <a:schemeClr val="tx1"/>
                </a:solidFill>
              </a:rPr>
              <a:t>, </a:t>
            </a:r>
            <a:r>
              <a:rPr lang="en-US" sz="3200" b="1" i="1" u="none" dirty="0" err="1">
                <a:solidFill>
                  <a:schemeClr val="tx1"/>
                </a:solidFill>
              </a:rPr>
              <a:t>trí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tuệ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phát</a:t>
            </a:r>
            <a:r>
              <a:rPr lang="en-US" sz="3200" b="1" i="1" u="none" dirty="0">
                <a:solidFill>
                  <a:schemeClr val="tx1"/>
                </a:solidFill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</a:rPr>
              <a:t>triển</a:t>
            </a:r>
            <a:r>
              <a:rPr lang="en-US" sz="3200" b="1" i="1" u="none" dirty="0">
                <a:solidFill>
                  <a:schemeClr val="tx1"/>
                </a:solidFill>
              </a:rPr>
              <a:t>.</a:t>
            </a:r>
          </a:p>
          <a:p>
            <a:endParaRPr lang="en-US" sz="3200" b="1" i="1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" y="152400"/>
            <a:ext cx="8951268" cy="6781800"/>
          </a:xfrm>
          <a:prstGeom prst="rect">
            <a:avLst/>
          </a:prstGeom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905000" y="457200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 u="none">
              <a:solidFill>
                <a:srgbClr val="00FFFF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3212976"/>
            <a:ext cx="76984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/>
            </a:scene3d>
            <a:sp3d prstMaterial="dkEdge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u="none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CHÀO TẠM BIỆT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autoRev="1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3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1" presetClass="exit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38" presetClass="entr" presetSubtype="0" accel="5000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0"/>
                            </p:stCondLst>
                            <p:childTnLst>
                              <p:par>
                                <p:cTn id="67" presetID="38" presetClass="entr" presetSubtype="0" accel="5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0"/>
                            </p:stCondLst>
                            <p:childTnLst>
                              <p:par>
                                <p:cTn id="75" presetID="49" presetClass="entr" presetSubtype="0" decel="10000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uild="allAtOnce"/>
      <p:bldP spid="25608" grpId="1" build="allAtOnce"/>
      <p:bldP spid="25608" grpId="2" build="allAtOnce"/>
      <p:bldP spid="25608" grpId="3" build="allAtOnce"/>
      <p:bldP spid="25608" grpId="4" build="allAtOnce"/>
      <p:bldP spid="25608" grpId="5" build="allAtOnce"/>
      <p:bldP spid="25608" grpId="6" build="allAtOnce"/>
      <p:bldP spid="25608" grpId="7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Hộp_Văn_Bản 4"/>
          <p:cNvSpPr txBox="1">
            <a:spLocks noChangeArrowheads="1"/>
          </p:cNvSpPr>
          <p:nvPr/>
        </p:nvSpPr>
        <p:spPr bwMode="auto">
          <a:xfrm>
            <a:off x="1295400" y="2590800"/>
            <a:ext cx="685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u="none" dirty="0" smtClean="0">
                <a:solidFill>
                  <a:srgbClr val="D81220"/>
                </a:solidFill>
                <a:latin typeface="Times New Roman" pitchFamily="18" charset="0"/>
                <a:cs typeface="Times New Roman" pitchFamily="18" charset="0"/>
              </a:rPr>
              <a:t>BÀI 7:ĂN UỐNG ĐẦY ĐỦ</a:t>
            </a:r>
            <a:endParaRPr lang="en-US" sz="4400" b="1" u="none" dirty="0">
              <a:solidFill>
                <a:srgbClr val="D8122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048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u="none" dirty="0"/>
              <a:t>1.Các </a:t>
            </a:r>
            <a:r>
              <a:rPr lang="en-US" sz="2400" b="1" u="none" dirty="0" err="1"/>
              <a:t>bữa</a:t>
            </a:r>
            <a:r>
              <a:rPr lang="en-US" sz="2400" b="1" u="none" dirty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</a:t>
            </a:r>
            <a:r>
              <a:rPr lang="en-US" sz="2400" b="1" u="none" dirty="0" err="1"/>
              <a:t>và</a:t>
            </a:r>
            <a:r>
              <a:rPr lang="en-US" sz="2400" b="1" u="none" dirty="0"/>
              <a:t> </a:t>
            </a:r>
            <a:r>
              <a:rPr lang="en-US" sz="2400" b="1" u="none" dirty="0" err="1"/>
              <a:t>thức</a:t>
            </a:r>
            <a:r>
              <a:rPr lang="en-US" sz="2400" b="1" u="none" dirty="0"/>
              <a:t> </a:t>
            </a:r>
            <a:r>
              <a:rPr lang="en-US" sz="2400" b="1" u="none" dirty="0" err="1"/>
              <a:t>ăn</a:t>
            </a:r>
            <a:r>
              <a:rPr lang="en-US" sz="2400" b="1" u="none" dirty="0"/>
              <a:t> </a:t>
            </a:r>
            <a:r>
              <a:rPr lang="en-US" sz="2400" b="1" u="none" dirty="0" err="1"/>
              <a:t>hàng</a:t>
            </a:r>
            <a:r>
              <a:rPr lang="en-US" sz="2400" b="1" u="none" dirty="0"/>
              <a:t> </a:t>
            </a:r>
            <a:r>
              <a:rPr lang="en-US" sz="2400" b="1" u="none" dirty="0" err="1"/>
              <a:t>ngày</a:t>
            </a:r>
            <a:r>
              <a:rPr lang="en-US" sz="2400" b="1" u="none" dirty="0"/>
              <a:t>: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00400" y="56388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u="none" dirty="0" err="1">
                <a:solidFill>
                  <a:schemeClr val="tx2"/>
                </a:solidFill>
              </a:rPr>
              <a:t>Hoa</a:t>
            </a:r>
            <a:r>
              <a:rPr lang="en-US" sz="2400" b="1" u="none" dirty="0">
                <a:solidFill>
                  <a:schemeClr val="tx2"/>
                </a:solidFill>
              </a:rPr>
              <a:t> </a:t>
            </a:r>
            <a:r>
              <a:rPr lang="en-US" sz="2400" b="1" u="none" dirty="0" err="1">
                <a:solidFill>
                  <a:schemeClr val="tx2"/>
                </a:solidFill>
              </a:rPr>
              <a:t>đang</a:t>
            </a:r>
            <a:r>
              <a:rPr lang="en-US" sz="2400" b="1" u="none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ăn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sáng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0668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1</a:t>
            </a:r>
            <a:r>
              <a:rPr lang="en-US" sz="2400" b="1" u="none" dirty="0"/>
              <a:t>: </a:t>
            </a:r>
            <a:r>
              <a:rPr lang="en-US" sz="2400" b="1" i="1" u="none" dirty="0" err="1"/>
              <a:t>Quan</a:t>
            </a:r>
            <a:r>
              <a:rPr lang="en-US" sz="2400" b="1" i="1" u="none" dirty="0"/>
              <a:t> </a:t>
            </a:r>
            <a:r>
              <a:rPr lang="en-US" sz="2400" b="1" i="1" u="none" dirty="0" err="1"/>
              <a:t>sát</a:t>
            </a:r>
            <a:r>
              <a:rPr lang="en-US" sz="2400" b="1" i="1" u="none" dirty="0"/>
              <a:t> </a:t>
            </a:r>
            <a:r>
              <a:rPr lang="en-US" sz="2400" b="1" i="1" u="none" dirty="0" err="1"/>
              <a:t>tranh</a:t>
            </a:r>
            <a:r>
              <a:rPr lang="en-US" sz="2400" b="1" i="1" u="none" dirty="0"/>
              <a:t> </a:t>
            </a:r>
            <a:r>
              <a:rPr lang="en-US" sz="2400" b="1" i="1" u="none" dirty="0" err="1"/>
              <a:t>và</a:t>
            </a:r>
            <a:r>
              <a:rPr lang="en-US" sz="2400" b="1" i="1" u="none" dirty="0"/>
              <a:t> </a:t>
            </a:r>
            <a:r>
              <a:rPr lang="en-US" sz="2400" b="1" i="1" u="none" dirty="0" err="1"/>
              <a:t>trả</a:t>
            </a:r>
            <a:r>
              <a:rPr lang="en-US" sz="2400" b="1" i="1" u="none" dirty="0"/>
              <a:t> </a:t>
            </a:r>
            <a:r>
              <a:rPr lang="en-US" sz="2400" b="1" i="1" u="none" dirty="0" err="1"/>
              <a:t>lời</a:t>
            </a:r>
            <a:r>
              <a:rPr lang="en-US" sz="2400" b="1" i="1" u="none" dirty="0"/>
              <a:t> </a:t>
            </a:r>
            <a:r>
              <a:rPr lang="en-US" sz="2400" b="1" i="1" u="none" dirty="0" err="1"/>
              <a:t>câu</a:t>
            </a:r>
            <a:r>
              <a:rPr lang="en-US" sz="2400" b="1" i="1" u="none" dirty="0"/>
              <a:t> </a:t>
            </a:r>
            <a:r>
              <a:rPr lang="en-US" sz="2400" b="1" i="1" u="none" dirty="0" err="1"/>
              <a:t>hỏi</a:t>
            </a:r>
            <a:endParaRPr lang="en-US" sz="2400" b="1" i="1" u="none" dirty="0"/>
          </a:p>
        </p:txBody>
      </p:sp>
      <p:pic>
        <p:nvPicPr>
          <p:cNvPr id="12" name="Picture 4" descr="Image(13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1828800" y="4876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4" descr="Image(13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543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52600" y="5410200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u="none" dirty="0" err="1"/>
              <a:t>Hoa</a:t>
            </a:r>
            <a:r>
              <a:rPr lang="en-US" sz="2400" b="1" u="none" dirty="0"/>
              <a:t> </a:t>
            </a:r>
            <a:r>
              <a:rPr lang="en-US" sz="2400" b="1" u="none" dirty="0" err="1"/>
              <a:t>đang</a:t>
            </a:r>
            <a:r>
              <a:rPr lang="en-US" sz="2400" b="1" u="none" dirty="0"/>
              <a:t>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trưa</a:t>
            </a:r>
            <a:r>
              <a:rPr lang="en-US" sz="2400" b="1" u="none" dirty="0"/>
              <a:t> </a:t>
            </a:r>
            <a:r>
              <a:rPr lang="en-US" sz="2400" b="1" u="none" dirty="0" err="1"/>
              <a:t>cùng</a:t>
            </a:r>
            <a:r>
              <a:rPr lang="en-US" sz="2400" b="1" u="none" dirty="0"/>
              <a:t> </a:t>
            </a:r>
            <a:r>
              <a:rPr lang="en-US" sz="2400" b="1" u="none" dirty="0" err="1"/>
              <a:t>gia</a:t>
            </a:r>
            <a:r>
              <a:rPr lang="en-US" sz="2400" b="1" u="none" dirty="0"/>
              <a:t> </a:t>
            </a:r>
            <a:r>
              <a:rPr lang="en-US" sz="2400" b="1" u="none" dirty="0" err="1"/>
              <a:t>đình</a:t>
            </a:r>
            <a:endParaRPr lang="en-US" sz="2400" b="1" u="none" dirty="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52600" y="3810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u="none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13716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4" descr="Image(1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0" y="58674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u="none" dirty="0" err="1"/>
              <a:t>Hoa</a:t>
            </a:r>
            <a:r>
              <a:rPr lang="en-US" sz="2400" b="1" u="none" dirty="0"/>
              <a:t> </a:t>
            </a:r>
            <a:r>
              <a:rPr lang="en-US" sz="2400" b="1" u="none" dirty="0" err="1"/>
              <a:t>đang</a:t>
            </a:r>
            <a:r>
              <a:rPr lang="en-US" sz="2400" b="1" u="none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endParaRPr lang="en-US" sz="2400" b="1" dirty="0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762000" y="4724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4" descr="Image(14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43100" y="5486400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u="none" dirty="0" err="1"/>
              <a:t>Hoa</a:t>
            </a:r>
            <a:r>
              <a:rPr lang="en-US" sz="2400" b="1" u="none" dirty="0"/>
              <a:t> </a:t>
            </a:r>
            <a:r>
              <a:rPr lang="en-US" sz="2400" b="1" u="none" dirty="0" err="1"/>
              <a:t>đang</a:t>
            </a:r>
            <a:r>
              <a:rPr lang="en-US" sz="2400" b="1" u="none" dirty="0"/>
              <a:t>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tối</a:t>
            </a:r>
            <a:r>
              <a:rPr lang="en-US" sz="2400" b="1" u="none" dirty="0"/>
              <a:t> </a:t>
            </a:r>
            <a:r>
              <a:rPr lang="en-US" sz="2400" b="1" u="none" dirty="0" err="1"/>
              <a:t>cùng</a:t>
            </a:r>
            <a:r>
              <a:rPr lang="en-US" sz="2400" b="1" u="none" dirty="0"/>
              <a:t> </a:t>
            </a:r>
            <a:r>
              <a:rPr lang="en-US" sz="2400" b="1" u="none" dirty="0" err="1"/>
              <a:t>gia</a:t>
            </a:r>
            <a:r>
              <a:rPr lang="en-US" sz="2400" b="1" u="none" dirty="0"/>
              <a:t> </a:t>
            </a:r>
            <a:r>
              <a:rPr lang="en-US" sz="2400" b="1" u="none" dirty="0" err="1"/>
              <a:t>đình</a:t>
            </a:r>
            <a:endParaRPr lang="en-US" sz="2400" b="1" u="none" dirty="0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143000" y="4419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" y="1600200"/>
            <a:ext cx="7686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none" dirty="0" smtClean="0"/>
              <a:t>1 </a:t>
            </a:r>
            <a:r>
              <a:rPr lang="en-US" sz="2800" b="1" u="none" dirty="0" err="1"/>
              <a:t>Một</a:t>
            </a:r>
            <a:r>
              <a:rPr lang="en-US" sz="2800" b="1" u="none" dirty="0"/>
              <a:t> </a:t>
            </a:r>
            <a:r>
              <a:rPr lang="en-US" sz="2800" b="1" u="none" dirty="0" err="1"/>
              <a:t>ngày</a:t>
            </a:r>
            <a:r>
              <a:rPr lang="en-US" sz="2800" b="1" u="none" dirty="0"/>
              <a:t>, </a:t>
            </a:r>
            <a:r>
              <a:rPr lang="en-US" sz="2800" b="1" u="none" dirty="0" err="1"/>
              <a:t>Hoa</a:t>
            </a:r>
            <a:r>
              <a:rPr lang="en-US" sz="2800" b="1" u="none" dirty="0"/>
              <a:t> </a:t>
            </a:r>
            <a:r>
              <a:rPr lang="en-US" sz="2800" b="1" u="none" dirty="0" err="1"/>
              <a:t>ăn</a:t>
            </a:r>
            <a:r>
              <a:rPr lang="en-US" sz="2800" b="1" u="none" dirty="0"/>
              <a:t> </a:t>
            </a:r>
            <a:r>
              <a:rPr lang="en-US" sz="2800" b="1" u="none" dirty="0" err="1"/>
              <a:t>mấy</a:t>
            </a:r>
            <a:r>
              <a:rPr lang="en-US" sz="2800" b="1" u="none" dirty="0"/>
              <a:t> </a:t>
            </a:r>
            <a:r>
              <a:rPr lang="en-US" sz="2800" b="1" u="none" dirty="0" err="1"/>
              <a:t>bữa</a:t>
            </a:r>
            <a:r>
              <a:rPr lang="en-US" sz="2800" b="1" u="none" dirty="0"/>
              <a:t> </a:t>
            </a:r>
            <a:r>
              <a:rPr lang="en-US" sz="2800" b="1" u="none" dirty="0" err="1"/>
              <a:t>chính</a:t>
            </a:r>
            <a:r>
              <a:rPr lang="en-US" sz="2800" b="1" u="none" dirty="0"/>
              <a:t>? </a:t>
            </a:r>
            <a:endParaRPr lang="en-US" sz="2800" b="1" u="none" dirty="0" smtClean="0"/>
          </a:p>
          <a:p>
            <a:pPr eaLnBrk="1" hangingPunct="1"/>
            <a:r>
              <a:rPr lang="en-US" sz="2800" b="1" u="none" dirty="0" smtClean="0"/>
              <a:t>   </a:t>
            </a:r>
            <a:r>
              <a:rPr lang="en-US" sz="2800" b="1" u="none" dirty="0" err="1" smtClean="0"/>
              <a:t>Đó</a:t>
            </a:r>
            <a:r>
              <a:rPr lang="en-US" sz="2800" b="1" u="none" dirty="0" smtClean="0"/>
              <a:t> </a:t>
            </a:r>
            <a:r>
              <a:rPr lang="en-US" sz="2800" b="1" u="none" dirty="0"/>
              <a:t>là </a:t>
            </a:r>
            <a:r>
              <a:rPr lang="en-US" sz="2800" b="1" u="none" dirty="0" err="1"/>
              <a:t>những</a:t>
            </a:r>
            <a:r>
              <a:rPr lang="en-US" sz="2800" b="1" u="none" dirty="0"/>
              <a:t> </a:t>
            </a:r>
            <a:r>
              <a:rPr lang="en-US" sz="2800" b="1" u="none" dirty="0" err="1"/>
              <a:t>bữa</a:t>
            </a:r>
            <a:r>
              <a:rPr lang="en-US" sz="2800" b="1" u="none" dirty="0"/>
              <a:t> </a:t>
            </a:r>
            <a:r>
              <a:rPr lang="en-US" sz="2800" b="1" u="none" dirty="0" err="1"/>
              <a:t>nào</a:t>
            </a:r>
            <a:r>
              <a:rPr lang="en-US" sz="2800" b="1" u="none" dirty="0"/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3048000"/>
            <a:ext cx="801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none" dirty="0" smtClean="0"/>
              <a:t>2 </a:t>
            </a:r>
            <a:r>
              <a:rPr lang="en-US" sz="2800" b="1" u="none" dirty="0" err="1"/>
              <a:t>Bên</a:t>
            </a:r>
            <a:r>
              <a:rPr lang="en-US" sz="2800" b="1" u="none" dirty="0"/>
              <a:t> </a:t>
            </a:r>
            <a:r>
              <a:rPr lang="en-US" sz="2800" b="1" u="none" dirty="0" err="1"/>
              <a:t>cạnh</a:t>
            </a:r>
            <a:r>
              <a:rPr lang="en-US" sz="2800" b="1" u="none" dirty="0"/>
              <a:t> </a:t>
            </a:r>
            <a:r>
              <a:rPr lang="en-US" sz="2800" b="1" u="none" dirty="0" err="1"/>
              <a:t>việc</a:t>
            </a:r>
            <a:r>
              <a:rPr lang="en-US" sz="2800" b="1" u="none" dirty="0"/>
              <a:t> </a:t>
            </a:r>
            <a:r>
              <a:rPr lang="en-US" sz="2800" b="1" u="none" dirty="0" err="1"/>
              <a:t>ăn</a:t>
            </a:r>
            <a:r>
              <a:rPr lang="en-US" sz="2800" b="1" u="none" dirty="0"/>
              <a:t> </a:t>
            </a:r>
            <a:r>
              <a:rPr lang="en-US" sz="2800" b="1" u="none" dirty="0" err="1"/>
              <a:t>đủ</a:t>
            </a:r>
            <a:r>
              <a:rPr lang="en-US" sz="2800" b="1" u="none" dirty="0"/>
              <a:t> 3 </a:t>
            </a:r>
            <a:r>
              <a:rPr lang="en-US" sz="2800" b="1" u="none" dirty="0" err="1"/>
              <a:t>bữa</a:t>
            </a:r>
            <a:r>
              <a:rPr lang="en-US" sz="2800" b="1" u="none" dirty="0"/>
              <a:t>, </a:t>
            </a:r>
            <a:r>
              <a:rPr lang="en-US" sz="2800" b="1" u="none" dirty="0" err="1"/>
              <a:t>Hoa</a:t>
            </a:r>
            <a:r>
              <a:rPr lang="en-US" sz="2800" b="1" u="none" dirty="0"/>
              <a:t> </a:t>
            </a:r>
            <a:r>
              <a:rPr lang="en-US" sz="2800" b="1" u="none" dirty="0" err="1"/>
              <a:t>còn</a:t>
            </a:r>
            <a:r>
              <a:rPr lang="en-US" sz="2800" b="1" u="none" dirty="0"/>
              <a:t> </a:t>
            </a:r>
            <a:r>
              <a:rPr lang="en-US" sz="2800" b="1" u="none" dirty="0" err="1"/>
              <a:t>làm</a:t>
            </a:r>
            <a:r>
              <a:rPr lang="en-US" sz="2800" b="1" u="none" dirty="0"/>
              <a:t> </a:t>
            </a:r>
            <a:r>
              <a:rPr lang="en-US" sz="2800" b="1" u="none" dirty="0" err="1"/>
              <a:t>gì</a:t>
            </a:r>
            <a:r>
              <a:rPr lang="en-US" sz="2800" b="1" u="none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4" descr="Image(13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438400" cy="2057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1874837"/>
            <a:ext cx="1676400" cy="41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ăn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sáng</a:t>
            </a:r>
            <a:endParaRPr lang="en-US" sz="2400" b="1" u="none" dirty="0">
              <a:solidFill>
                <a:srgbClr val="FF0000"/>
              </a:solidFill>
            </a:endParaRPr>
          </a:p>
        </p:txBody>
      </p:sp>
      <p:pic>
        <p:nvPicPr>
          <p:cNvPr id="9224" name="Picture 4" descr="Image(13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2438400" cy="2133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05200" y="1903412"/>
            <a:ext cx="1524000" cy="45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u="none" dirty="0">
                <a:solidFill>
                  <a:schemeClr val="tx1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ăn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</a:rPr>
              <a:t>trưa</a:t>
            </a:r>
            <a:r>
              <a:rPr lang="en-US" sz="2400" b="1" u="non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226" name="Picture 4" descr="Image(14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667000"/>
            <a:ext cx="2425700" cy="1524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8487" y="4267200"/>
            <a:ext cx="2297113" cy="60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u="none" dirty="0" err="1">
                <a:solidFill>
                  <a:srgbClr val="FF0000"/>
                </a:solidFill>
              </a:rPr>
              <a:t>uống</a:t>
            </a:r>
            <a:r>
              <a:rPr lang="en-US" sz="2400" b="1" u="none" dirty="0">
                <a:solidFill>
                  <a:srgbClr val="FF0000"/>
                </a:solidFill>
              </a:rPr>
              <a:t> </a:t>
            </a:r>
            <a:r>
              <a:rPr lang="en-US" sz="2400" b="1" u="none" dirty="0" err="1">
                <a:solidFill>
                  <a:srgbClr val="FF0000"/>
                </a:solidFill>
              </a:rPr>
              <a:t>nước</a:t>
            </a:r>
            <a:endParaRPr lang="en-US" sz="2400" b="1" u="none" dirty="0">
              <a:solidFill>
                <a:srgbClr val="FF0000"/>
              </a:solidFill>
            </a:endParaRPr>
          </a:p>
        </p:txBody>
      </p:sp>
      <p:pic>
        <p:nvPicPr>
          <p:cNvPr id="9228" name="Picture 4" descr="Image(14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743200" cy="2133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00800" y="1905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u="none" dirty="0">
                <a:solidFill>
                  <a:schemeClr val="tx1"/>
                </a:solidFill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</a:rPr>
              <a:t>ăn</a:t>
            </a:r>
            <a:r>
              <a:rPr lang="en-US" sz="2800" b="1" u="none" dirty="0">
                <a:solidFill>
                  <a:srgbClr val="FF0000"/>
                </a:solidFill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</a:rPr>
              <a:t>tối</a:t>
            </a:r>
            <a:r>
              <a:rPr lang="en-US" sz="2800" b="1" u="non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3200400"/>
            <a:ext cx="5638800" cy="289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u="none" dirty="0">
                <a:solidFill>
                  <a:schemeClr val="tx1"/>
                </a:solidFill>
              </a:rPr>
              <a:t>     </a:t>
            </a:r>
            <a:r>
              <a:rPr lang="en-US" sz="3200" b="1" u="none" dirty="0" err="1">
                <a:solidFill>
                  <a:schemeClr val="tx1"/>
                </a:solidFill>
              </a:rPr>
              <a:t>Mỗi</a:t>
            </a:r>
            <a:r>
              <a:rPr lang="en-US" sz="3200" b="1" u="none" dirty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ngày</a:t>
            </a:r>
            <a:r>
              <a:rPr lang="en-US" sz="3200" b="1" u="none" dirty="0">
                <a:solidFill>
                  <a:schemeClr val="tx1"/>
                </a:solidFill>
              </a:rPr>
              <a:t>, </a:t>
            </a:r>
            <a:r>
              <a:rPr lang="en-US" sz="3200" b="1" u="none" dirty="0" err="1">
                <a:solidFill>
                  <a:schemeClr val="tx1"/>
                </a:solidFill>
              </a:rPr>
              <a:t>Hoa</a:t>
            </a:r>
            <a:r>
              <a:rPr lang="en-US" sz="3200" b="1" u="none" dirty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ăn</a:t>
            </a:r>
            <a:r>
              <a:rPr lang="en-US" sz="3200" b="1" u="none" dirty="0">
                <a:solidFill>
                  <a:schemeClr val="tx1"/>
                </a:solidFill>
              </a:rPr>
              <a:t> 3 </a:t>
            </a:r>
            <a:r>
              <a:rPr lang="en-US" sz="3200" b="1" u="none" dirty="0" err="1" smtClean="0">
                <a:solidFill>
                  <a:schemeClr val="tx1"/>
                </a:solidFill>
              </a:rPr>
              <a:t>bữa</a:t>
            </a:r>
            <a:endParaRPr lang="en-US" sz="3200" b="1" u="none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b="1" u="none" dirty="0" smtClean="0">
                <a:solidFill>
                  <a:schemeClr val="tx1"/>
                </a:solidFill>
              </a:rPr>
              <a:t> (</a:t>
            </a:r>
            <a:r>
              <a:rPr lang="en-US" sz="3200" b="1" u="none" dirty="0" err="1" smtClean="0">
                <a:solidFill>
                  <a:schemeClr val="tx1"/>
                </a:solidFill>
              </a:rPr>
              <a:t>bữa</a:t>
            </a:r>
            <a:r>
              <a:rPr lang="en-US" sz="3200" b="1" u="none" dirty="0" smtClean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sáng</a:t>
            </a:r>
            <a:r>
              <a:rPr lang="en-US" sz="3200" b="1" u="none" dirty="0">
                <a:solidFill>
                  <a:schemeClr val="tx1"/>
                </a:solidFill>
              </a:rPr>
              <a:t>, </a:t>
            </a:r>
            <a:r>
              <a:rPr lang="en-US" sz="3200" b="1" u="none" dirty="0" err="1">
                <a:solidFill>
                  <a:schemeClr val="tx1"/>
                </a:solidFill>
              </a:rPr>
              <a:t>bữa</a:t>
            </a:r>
            <a:r>
              <a:rPr lang="en-US" sz="3200" b="1" u="none" dirty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trưa</a:t>
            </a:r>
            <a:r>
              <a:rPr lang="en-US" sz="3200" b="1" u="none" dirty="0">
                <a:solidFill>
                  <a:schemeClr val="tx1"/>
                </a:solidFill>
              </a:rPr>
              <a:t> , </a:t>
            </a:r>
            <a:r>
              <a:rPr lang="en-US" sz="3200" b="1" u="none" dirty="0" err="1">
                <a:solidFill>
                  <a:schemeClr val="tx1"/>
                </a:solidFill>
              </a:rPr>
              <a:t>bữa</a:t>
            </a:r>
            <a:r>
              <a:rPr lang="en-US" sz="3200" b="1" u="none" dirty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tối</a:t>
            </a:r>
            <a:r>
              <a:rPr lang="en-US" sz="3200" b="1" u="none" dirty="0">
                <a:solidFill>
                  <a:schemeClr val="tx1"/>
                </a:solidFill>
              </a:rPr>
              <a:t>) </a:t>
            </a:r>
            <a:r>
              <a:rPr lang="en-US" sz="3200" b="1" u="none" dirty="0" err="1">
                <a:solidFill>
                  <a:schemeClr val="tx1"/>
                </a:solidFill>
              </a:rPr>
              <a:t>và</a:t>
            </a:r>
            <a:r>
              <a:rPr lang="en-US" sz="3200" b="1" u="none" dirty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uống</a:t>
            </a:r>
            <a:r>
              <a:rPr lang="en-US" sz="3200" b="1" u="none" dirty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đủ</a:t>
            </a:r>
            <a:r>
              <a:rPr lang="en-US" sz="3200" b="1" u="none" dirty="0">
                <a:solidFill>
                  <a:schemeClr val="tx1"/>
                </a:solidFill>
              </a:rPr>
              <a:t> </a:t>
            </a:r>
            <a:r>
              <a:rPr lang="en-US" sz="3200" b="1" u="none" dirty="0" err="1">
                <a:solidFill>
                  <a:schemeClr val="tx1"/>
                </a:solidFill>
              </a:rPr>
              <a:t>nước</a:t>
            </a:r>
            <a:r>
              <a:rPr lang="en-US" sz="3200" b="1" u="none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39660"/>
  <p:tag name="VIOLETTITLE" val="Bài 7. Ăn, uống đầy đủ"/>
  <p:tag name="VIOLETLESSON" val="7"/>
  <p:tag name="VIOLETCATID" val="2001792"/>
  <p:tag name="VIOLETSUBJECT" val="Tự nhiên và Xã hội 2"/>
  <p:tag name="VIOLETAUTHORID" val="2454978"/>
  <p:tag name="VIOLETAUTHORNAME" val="Tạ Xuân Sinh"/>
  <p:tag name="VIOLETAUTHORAVATAR" val="2/454/978/avatar.jpg"/>
  <p:tag name="VIOLETAUTHORADDRESS" val="Trường Tiểu Học Đoan Hùng - Thái Bình"/>
  <p:tag name="VIOLETAUTHORHOMEPAGE" val="http://violet.vn/taxuansinh70"/>
  <p:tag name="VIOLETDATE" val="2018-10-15 15:05:35"/>
  <p:tag name="VIOLETHIT" val="184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585</Words>
  <Application>Microsoft Office PowerPoint</Application>
  <PresentationFormat>On-screen Show (4:3)</PresentationFormat>
  <Paragraphs>98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 2</vt:lpstr>
      <vt:lpstr>Default Design</vt:lpstr>
      <vt:lpstr> TRƯỜNG TIỂU HỌC ÁI MỘ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Tuonglaiso.com</dc:creator>
  <cp:lastModifiedBy>PC_ASUS</cp:lastModifiedBy>
  <cp:revision>132</cp:revision>
  <dcterms:created xsi:type="dcterms:W3CDTF">2014-10-05T03:53:37Z</dcterms:created>
  <dcterms:modified xsi:type="dcterms:W3CDTF">2018-10-21T04:48:30Z</dcterms:modified>
</cp:coreProperties>
</file>